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75" r:id="rId2"/>
    <p:sldId id="257" r:id="rId3"/>
    <p:sldId id="258" r:id="rId4"/>
    <p:sldId id="267" r:id="rId5"/>
    <p:sldId id="259" r:id="rId6"/>
    <p:sldId id="261" r:id="rId7"/>
    <p:sldId id="266" r:id="rId8"/>
    <p:sldId id="268" r:id="rId9"/>
    <p:sldId id="260" r:id="rId10"/>
    <p:sldId id="263" r:id="rId11"/>
    <p:sldId id="264" r:id="rId12"/>
    <p:sldId id="265"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96"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3B6DE8-89EB-4910-BE6E-A1D1FF0DA414}" type="datetimeFigureOut">
              <a:rPr lang="en-IN" smtClean="0"/>
              <a:t>25-05-2025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AF56BE-111F-4976-9862-9E8F85A671DB}" type="slidenum">
              <a:rPr lang="en-IN" smtClean="0"/>
              <a:t>‹#›</a:t>
            </a:fld>
            <a:endParaRPr lang="en-IN"/>
          </a:p>
        </p:txBody>
      </p:sp>
    </p:spTree>
    <p:extLst>
      <p:ext uri="{BB962C8B-B14F-4D97-AF65-F5344CB8AC3E}">
        <p14:creationId xmlns:p14="http://schemas.microsoft.com/office/powerpoint/2010/main" val="7150793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AED75D64-2596-4CD3-88B1-63A1A557245C}" type="datetimeFigureOut">
              <a:rPr lang="en-IN" smtClean="0"/>
              <a:t>25-05-2025</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3F87B148-DC85-4EDB-ACA3-100B1D618A48}"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7563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ED75D64-2596-4CD3-88B1-63A1A557245C}" type="datetimeFigureOut">
              <a:rPr lang="en-IN" smtClean="0"/>
              <a:t>25-05-2025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F87B148-DC85-4EDB-ACA3-100B1D618A48}" type="slidenum">
              <a:rPr lang="en-IN" smtClean="0"/>
              <a:t>‹#›</a:t>
            </a:fld>
            <a:endParaRPr lang="en-IN"/>
          </a:p>
        </p:txBody>
      </p:sp>
    </p:spTree>
    <p:extLst>
      <p:ext uri="{BB962C8B-B14F-4D97-AF65-F5344CB8AC3E}">
        <p14:creationId xmlns:p14="http://schemas.microsoft.com/office/powerpoint/2010/main" val="1807227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D75D64-2596-4CD3-88B1-63A1A557245C}" type="datetimeFigureOut">
              <a:rPr lang="en-IN" smtClean="0"/>
              <a:t>25-05-2025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87B148-DC85-4EDB-ACA3-100B1D618A48}"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16101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D75D64-2596-4CD3-88B1-63A1A557245C}" type="datetimeFigureOut">
              <a:rPr lang="en-IN" smtClean="0"/>
              <a:t>25-05-2025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87B148-DC85-4EDB-ACA3-100B1D618A48}"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14566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D75D64-2596-4CD3-88B1-63A1A557245C}" type="datetimeFigureOut">
              <a:rPr lang="en-IN" smtClean="0"/>
              <a:t>25-05-2025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87B148-DC85-4EDB-ACA3-100B1D618A48}" type="slidenum">
              <a:rPr lang="en-IN" smtClean="0"/>
              <a:t>‹#›</a:t>
            </a:fld>
            <a:endParaRPr lang="en-IN"/>
          </a:p>
        </p:txBody>
      </p:sp>
    </p:spTree>
    <p:extLst>
      <p:ext uri="{BB962C8B-B14F-4D97-AF65-F5344CB8AC3E}">
        <p14:creationId xmlns:p14="http://schemas.microsoft.com/office/powerpoint/2010/main" val="5921226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D75D64-2596-4CD3-88B1-63A1A557245C}" type="datetimeFigureOut">
              <a:rPr lang="en-IN" smtClean="0"/>
              <a:t>25-05-2025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87B148-DC85-4EDB-ACA3-100B1D618A48}"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842716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D75D64-2596-4CD3-88B1-63A1A557245C}" type="datetimeFigureOut">
              <a:rPr lang="en-IN" smtClean="0"/>
              <a:t>25-05-2025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87B148-DC85-4EDB-ACA3-100B1D618A48}"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065100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D75D64-2596-4CD3-88B1-63A1A557245C}" type="datetimeFigureOut">
              <a:rPr lang="en-IN" smtClean="0"/>
              <a:t>25-05-2025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87B148-DC85-4EDB-ACA3-100B1D618A48}"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881450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D75D64-2596-4CD3-88B1-63A1A557245C}" type="datetimeFigureOut">
              <a:rPr lang="en-IN" smtClean="0"/>
              <a:t>25-05-2025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87B148-DC85-4EDB-ACA3-100B1D618A48}"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478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D75D64-2596-4CD3-88B1-63A1A557245C}" type="datetimeFigureOut">
              <a:rPr lang="en-IN" smtClean="0"/>
              <a:t>25-05-2025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87B148-DC85-4EDB-ACA3-100B1D618A48}" type="slidenum">
              <a:rPr lang="en-IN" smtClean="0"/>
              <a:t>‹#›</a:t>
            </a:fld>
            <a:endParaRPr lang="en-IN"/>
          </a:p>
        </p:txBody>
      </p:sp>
    </p:spTree>
    <p:extLst>
      <p:ext uri="{BB962C8B-B14F-4D97-AF65-F5344CB8AC3E}">
        <p14:creationId xmlns:p14="http://schemas.microsoft.com/office/powerpoint/2010/main" val="3898286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D75D64-2596-4CD3-88B1-63A1A557245C}" type="datetimeFigureOut">
              <a:rPr lang="en-IN" smtClean="0"/>
              <a:t>25-05-2025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87B148-DC85-4EDB-ACA3-100B1D618A48}"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65969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D75D64-2596-4CD3-88B1-63A1A557245C}" type="datetimeFigureOut">
              <a:rPr lang="en-IN" smtClean="0"/>
              <a:t>25-05-2025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F87B148-DC85-4EDB-ACA3-100B1D618A48}" type="slidenum">
              <a:rPr lang="en-IN" smtClean="0"/>
              <a:t>‹#›</a:t>
            </a:fld>
            <a:endParaRPr lang="en-IN"/>
          </a:p>
        </p:txBody>
      </p:sp>
    </p:spTree>
    <p:extLst>
      <p:ext uri="{BB962C8B-B14F-4D97-AF65-F5344CB8AC3E}">
        <p14:creationId xmlns:p14="http://schemas.microsoft.com/office/powerpoint/2010/main" val="602270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ED75D64-2596-4CD3-88B1-63A1A557245C}" type="datetimeFigureOut">
              <a:rPr lang="en-IN" smtClean="0"/>
              <a:t>25-05-2025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F87B148-DC85-4EDB-ACA3-100B1D618A48}"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9593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ED75D64-2596-4CD3-88B1-63A1A557245C}" type="datetimeFigureOut">
              <a:rPr lang="en-IN" smtClean="0"/>
              <a:t>25-05-2025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F87B148-DC85-4EDB-ACA3-100B1D618A48}"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6219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D75D64-2596-4CD3-88B1-63A1A557245C}" type="datetimeFigureOut">
              <a:rPr lang="en-IN" smtClean="0"/>
              <a:t>25-05-2025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F87B148-DC85-4EDB-ACA3-100B1D618A48}" type="slidenum">
              <a:rPr lang="en-IN" smtClean="0"/>
              <a:t>‹#›</a:t>
            </a:fld>
            <a:endParaRPr lang="en-IN"/>
          </a:p>
        </p:txBody>
      </p:sp>
    </p:spTree>
    <p:extLst>
      <p:ext uri="{BB962C8B-B14F-4D97-AF65-F5344CB8AC3E}">
        <p14:creationId xmlns:p14="http://schemas.microsoft.com/office/powerpoint/2010/main" val="2757238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ED75D64-2596-4CD3-88B1-63A1A557245C}" type="datetimeFigureOut">
              <a:rPr lang="en-IN" smtClean="0"/>
              <a:t>25-05-2025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F87B148-DC85-4EDB-ACA3-100B1D618A48}"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9295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ED75D64-2596-4CD3-88B1-63A1A557245C}" type="datetimeFigureOut">
              <a:rPr lang="en-IN" smtClean="0"/>
              <a:t>25-05-2025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F87B148-DC85-4EDB-ACA3-100B1D618A48}" type="slidenum">
              <a:rPr lang="en-IN" smtClean="0"/>
              <a:t>‹#›</a:t>
            </a:fld>
            <a:endParaRPr lang="en-IN"/>
          </a:p>
        </p:txBody>
      </p:sp>
    </p:spTree>
    <p:extLst>
      <p:ext uri="{BB962C8B-B14F-4D97-AF65-F5344CB8AC3E}">
        <p14:creationId xmlns:p14="http://schemas.microsoft.com/office/powerpoint/2010/main" val="14844835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ED75D64-2596-4CD3-88B1-63A1A557245C}" type="datetimeFigureOut">
              <a:rPr lang="en-IN" smtClean="0"/>
              <a:t>25-05-2025</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F87B148-DC85-4EDB-ACA3-100B1D618A48}" type="slidenum">
              <a:rPr lang="en-IN" smtClean="0"/>
              <a:t>‹#›</a:t>
            </a:fld>
            <a:endParaRPr lang="en-IN"/>
          </a:p>
        </p:txBody>
      </p:sp>
    </p:spTree>
    <p:extLst>
      <p:ext uri="{BB962C8B-B14F-4D97-AF65-F5344CB8AC3E}">
        <p14:creationId xmlns:p14="http://schemas.microsoft.com/office/powerpoint/2010/main" val="36370261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AE1C3-247F-FA37-FFE9-7FCB48ED8DA0}"/>
              </a:ext>
            </a:extLst>
          </p:cNvPr>
          <p:cNvSpPr>
            <a:spLocks noGrp="1"/>
          </p:cNvSpPr>
          <p:nvPr>
            <p:ph type="ctrTitle" idx="4294967295"/>
          </p:nvPr>
        </p:nvSpPr>
        <p:spPr>
          <a:xfrm>
            <a:off x="2194560" y="244475"/>
            <a:ext cx="8261078" cy="1843088"/>
          </a:xfrm>
        </p:spPr>
        <p:txBody>
          <a:bodyPr>
            <a:normAutofit fontScale="90000"/>
          </a:bodyPr>
          <a:lstStyle/>
          <a:p>
            <a:pPr>
              <a:lnSpc>
                <a:spcPct val="150000"/>
              </a:lnSpc>
            </a:pPr>
            <a:r>
              <a:rPr lang="en-IN" sz="2200" b="1" dirty="0">
                <a:latin typeface="Times New Roman" panose="02020603050405020304" pitchFamily="18" charset="0"/>
                <a:cs typeface="Times New Roman" panose="02020603050405020304" pitchFamily="18" charset="0"/>
              </a:rPr>
              <a:t>KIET GROUP OF INSTITUTIONS</a:t>
            </a:r>
            <a:br>
              <a:rPr lang="en-IN" sz="1800" b="1" dirty="0">
                <a:latin typeface="Times New Roman" panose="02020603050405020304" pitchFamily="18" charset="0"/>
                <a:cs typeface="Times New Roman" panose="02020603050405020304" pitchFamily="18" charset="0"/>
              </a:rPr>
            </a:br>
            <a:r>
              <a:rPr lang="en-IN" sz="1400" b="1" dirty="0">
                <a:latin typeface="Times New Roman" panose="02020603050405020304" pitchFamily="18" charset="0"/>
                <a:cs typeface="Times New Roman" panose="02020603050405020304" pitchFamily="18" charset="0"/>
              </a:rPr>
              <a:t>GHAZIABAD, UTTAR PRADESH</a:t>
            </a:r>
            <a:br>
              <a:rPr lang="en-IN" sz="1800" b="1" dirty="0">
                <a:latin typeface="Times New Roman" panose="02020603050405020304" pitchFamily="18" charset="0"/>
                <a:cs typeface="Times New Roman" panose="02020603050405020304" pitchFamily="18" charset="0"/>
              </a:rPr>
            </a:br>
            <a:r>
              <a:rPr lang="en-IN" sz="1800" b="1" dirty="0">
                <a:latin typeface="Times New Roman" panose="02020603050405020304" pitchFamily="18" charset="0"/>
                <a:cs typeface="Times New Roman" panose="02020603050405020304" pitchFamily="18" charset="0"/>
              </a:rPr>
              <a:t>(Affiliated to Dr A. P. J. Abdul Kalam Technical University, Lucknow)</a:t>
            </a:r>
            <a:br>
              <a:rPr lang="en-IN" sz="1800" b="1" dirty="0">
                <a:latin typeface="Times New Roman" panose="02020603050405020304" pitchFamily="18" charset="0"/>
                <a:cs typeface="Times New Roman" panose="02020603050405020304" pitchFamily="18" charset="0"/>
              </a:rPr>
            </a:br>
            <a:r>
              <a:rPr lang="en-IN" sz="1800" b="1" dirty="0">
                <a:latin typeface="Times New Roman" panose="02020603050405020304" pitchFamily="18" charset="0"/>
                <a:cs typeface="Times New Roman" panose="02020603050405020304" pitchFamily="18" charset="0"/>
              </a:rPr>
              <a:t>Department of Computer Science</a:t>
            </a:r>
            <a:br>
              <a:rPr lang="en-IN" sz="1800" b="1" dirty="0">
                <a:latin typeface="Times New Roman" panose="02020603050405020304" pitchFamily="18" charset="0"/>
                <a:cs typeface="Times New Roman" panose="02020603050405020304" pitchFamily="18" charset="0"/>
              </a:rPr>
            </a:br>
            <a:r>
              <a:rPr lang="en-IN" sz="1800" b="1" dirty="0">
                <a:latin typeface="Times New Roman" panose="02020603050405020304" pitchFamily="18" charset="0"/>
                <a:cs typeface="Times New Roman" panose="02020603050405020304" pitchFamily="18" charset="0"/>
              </a:rPr>
              <a:t>Session 2024-25</a:t>
            </a:r>
          </a:p>
        </p:txBody>
      </p:sp>
      <p:sp>
        <p:nvSpPr>
          <p:cNvPr id="3" name="Subtitle 2">
            <a:extLst>
              <a:ext uri="{FF2B5EF4-FFF2-40B4-BE49-F238E27FC236}">
                <a16:creationId xmlns:a16="http://schemas.microsoft.com/office/drawing/2014/main" id="{B82F408A-3FBE-95B3-BA3F-1EAD11557128}"/>
              </a:ext>
            </a:extLst>
          </p:cNvPr>
          <p:cNvSpPr>
            <a:spLocks noGrp="1"/>
          </p:cNvSpPr>
          <p:nvPr>
            <p:ph type="subTitle" idx="4294967295"/>
          </p:nvPr>
        </p:nvSpPr>
        <p:spPr>
          <a:xfrm>
            <a:off x="744228" y="4602679"/>
            <a:ext cx="4396732" cy="1652497"/>
          </a:xfrm>
          <a:ln>
            <a:solidFill>
              <a:schemeClr val="bg1"/>
            </a:solidFill>
          </a:ln>
        </p:spPr>
        <p:txBody>
          <a:bodyPr>
            <a:normAutofit fontScale="85000" lnSpcReduction="20000"/>
          </a:bodyPr>
          <a:lstStyle/>
          <a:p>
            <a:pPr marL="0" indent="0" algn="l">
              <a:buNone/>
            </a:pPr>
            <a:r>
              <a:rPr lang="en-IN" sz="1800" dirty="0">
                <a:latin typeface="Times New Roman" panose="02020603050405020304" pitchFamily="18" charset="0"/>
                <a:cs typeface="Times New Roman" panose="02020603050405020304" pitchFamily="18" charset="0"/>
              </a:rPr>
              <a:t>          </a:t>
            </a:r>
            <a:r>
              <a:rPr lang="en-IN" sz="1800" b="1" dirty="0">
                <a:latin typeface="Times New Roman" panose="02020603050405020304" pitchFamily="18" charset="0"/>
                <a:cs typeface="Times New Roman" panose="02020603050405020304" pitchFamily="18" charset="0"/>
              </a:rPr>
              <a:t>Team Members:-</a:t>
            </a:r>
          </a:p>
          <a:p>
            <a:pPr marL="0" indent="0" algn="l">
              <a:buNone/>
            </a:pPr>
            <a:r>
              <a:rPr lang="en-IN" sz="1800" dirty="0">
                <a:latin typeface="Times New Roman" panose="02020603050405020304" pitchFamily="18" charset="0"/>
                <a:cs typeface="Times New Roman" panose="02020603050405020304" pitchFamily="18" charset="0"/>
              </a:rPr>
              <a:t>Yash Tiwari (2100290120197)</a:t>
            </a:r>
          </a:p>
          <a:p>
            <a:pPr marL="0" indent="0" algn="l">
              <a:buNone/>
            </a:pPr>
            <a:r>
              <a:rPr lang="en-IN" sz="1800" dirty="0">
                <a:latin typeface="Times New Roman" panose="02020603050405020304" pitchFamily="18" charset="0"/>
                <a:cs typeface="Times New Roman" panose="02020603050405020304" pitchFamily="18" charset="0"/>
              </a:rPr>
              <a:t>Yash Vardhan Singh (1900290120198)</a:t>
            </a:r>
          </a:p>
          <a:p>
            <a:pPr marL="0" indent="0" algn="l">
              <a:buNone/>
            </a:pPr>
            <a:r>
              <a:rPr lang="en-IN" sz="1800" dirty="0">
                <a:latin typeface="Times New Roman" panose="02020603050405020304" pitchFamily="18" charset="0"/>
                <a:cs typeface="Times New Roman" panose="02020603050405020304" pitchFamily="18" charset="0"/>
              </a:rPr>
              <a:t>Vatsal Mishra (2100290120187)</a:t>
            </a:r>
          </a:p>
          <a:p>
            <a:pPr marL="0" indent="0" algn="l">
              <a:buNone/>
            </a:pPr>
            <a:r>
              <a:rPr lang="en-IN" sz="1800" dirty="0">
                <a:latin typeface="Times New Roman" panose="02020603050405020304" pitchFamily="18" charset="0"/>
                <a:cs typeface="Times New Roman" panose="02020603050405020304" pitchFamily="18" charset="0"/>
              </a:rPr>
              <a:t>Vansh Singhal (2100290120184)</a:t>
            </a:r>
          </a:p>
          <a:p>
            <a:pPr marL="457200" indent="-457200" algn="l">
              <a:buFont typeface="+mj-lt"/>
              <a:buAutoNum type="arabicPeriod"/>
            </a:pPr>
            <a:endParaRPr lang="en-IN" sz="18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C6E7729-C088-7228-4B25-B790EB178835}"/>
              </a:ext>
            </a:extLst>
          </p:cNvPr>
          <p:cNvSpPr txBox="1"/>
          <p:nvPr/>
        </p:nvSpPr>
        <p:spPr>
          <a:xfrm>
            <a:off x="-2192594" y="-324466"/>
            <a:ext cx="45719" cy="369332"/>
          </a:xfrm>
          <a:prstGeom prst="rect">
            <a:avLst/>
          </a:prstGeom>
          <a:noFill/>
        </p:spPr>
        <p:txBody>
          <a:bodyPr wrap="square" rtlCol="0">
            <a:spAutoFit/>
          </a:bodyPr>
          <a:lstStyle/>
          <a:p>
            <a:endParaRPr lang="en-IN" dirty="0"/>
          </a:p>
        </p:txBody>
      </p:sp>
      <p:sp>
        <p:nvSpPr>
          <p:cNvPr id="7" name="TextBox 6">
            <a:extLst>
              <a:ext uri="{FF2B5EF4-FFF2-40B4-BE49-F238E27FC236}">
                <a16:creationId xmlns:a16="http://schemas.microsoft.com/office/drawing/2014/main" id="{C17BCDCF-226F-F964-C9B5-FE4657FA466C}"/>
              </a:ext>
            </a:extLst>
          </p:cNvPr>
          <p:cNvSpPr txBox="1"/>
          <p:nvPr/>
        </p:nvSpPr>
        <p:spPr>
          <a:xfrm>
            <a:off x="8436077" y="5547290"/>
            <a:ext cx="3248335" cy="707886"/>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Guided by:-</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Prof. Vivek Kumar Sharma</a:t>
            </a:r>
          </a:p>
        </p:txBody>
      </p:sp>
      <p:sp>
        <p:nvSpPr>
          <p:cNvPr id="4" name="TextBox 3">
            <a:extLst>
              <a:ext uri="{FF2B5EF4-FFF2-40B4-BE49-F238E27FC236}">
                <a16:creationId xmlns:a16="http://schemas.microsoft.com/office/drawing/2014/main" id="{FC24D36D-F0FC-3BD4-3F35-C72E2D0958E4}"/>
              </a:ext>
            </a:extLst>
          </p:cNvPr>
          <p:cNvSpPr txBox="1"/>
          <p:nvPr/>
        </p:nvSpPr>
        <p:spPr>
          <a:xfrm>
            <a:off x="2000523" y="2560291"/>
            <a:ext cx="8261078" cy="1569660"/>
          </a:xfrm>
          <a:prstGeom prst="rect">
            <a:avLst/>
          </a:prstGeom>
          <a:noFill/>
        </p:spPr>
        <p:txBody>
          <a:bodyPr wrap="square" rtlCol="0">
            <a:spAutoFit/>
          </a:bodyPr>
          <a:lstStyle/>
          <a:p>
            <a:pPr algn="ctr"/>
            <a:r>
              <a:rPr lang="en-IN" sz="3200" b="1" dirty="0">
                <a:latin typeface="Times New Roman" panose="02020603050405020304" pitchFamily="18" charset="0"/>
                <a:cs typeface="Times New Roman" panose="02020603050405020304" pitchFamily="18" charset="0"/>
              </a:rPr>
              <a:t> </a:t>
            </a:r>
            <a:r>
              <a:rPr lang="en-US" sz="3200" b="1" dirty="0">
                <a:effectLst/>
                <a:ea typeface="Times New Roman" panose="02020603050405020304" pitchFamily="18" charset="0"/>
              </a:rPr>
              <a:t>DESIGNING A CHATBOT TO STRENGTHEN</a:t>
            </a:r>
            <a:r>
              <a:rPr lang="en-US" sz="3200" b="1" spc="-140" dirty="0">
                <a:effectLst/>
                <a:ea typeface="Times New Roman" panose="02020603050405020304" pitchFamily="18" charset="0"/>
              </a:rPr>
              <a:t> </a:t>
            </a:r>
            <a:r>
              <a:rPr lang="en-US" sz="3200" b="1" dirty="0">
                <a:effectLst/>
                <a:ea typeface="Times New Roman" panose="02020603050405020304" pitchFamily="18" charset="0"/>
              </a:rPr>
              <a:t>RIVER</a:t>
            </a:r>
            <a:r>
              <a:rPr lang="en-US" sz="3200" b="1" spc="-135" dirty="0">
                <a:effectLst/>
                <a:ea typeface="Times New Roman" panose="02020603050405020304" pitchFamily="18" charset="0"/>
              </a:rPr>
              <a:t> </a:t>
            </a:r>
            <a:r>
              <a:rPr lang="en-US" sz="3200" b="1" dirty="0">
                <a:effectLst/>
                <a:ea typeface="Times New Roman" panose="02020603050405020304" pitchFamily="18" charset="0"/>
              </a:rPr>
              <a:t>COMMUNITIES USING AI CHATBOT</a:t>
            </a:r>
            <a:endParaRPr lang="en-IN" sz="3200" b="1" dirty="0">
              <a:latin typeface="Times New Roman" panose="02020603050405020304" pitchFamily="18" charset="0"/>
              <a:cs typeface="Times New Roman" panose="02020603050405020304" pitchFamily="18" charset="0"/>
            </a:endParaRPr>
          </a:p>
        </p:txBody>
      </p:sp>
      <p:pic>
        <p:nvPicPr>
          <p:cNvPr id="8" name="Picture 2" descr="KIET, Ghaziabad: Courses, Fees, Placements, Ranking, Admission 2022">
            <a:extLst>
              <a:ext uri="{FF2B5EF4-FFF2-40B4-BE49-F238E27FC236}">
                <a16:creationId xmlns:a16="http://schemas.microsoft.com/office/drawing/2014/main" id="{831F1983-855B-2212-6CE6-E13891E1B9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1419"/>
            <a:ext cx="2095500" cy="204787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378909C-19D6-2A56-C0A6-F8689353656A}"/>
              </a:ext>
            </a:extLst>
          </p:cNvPr>
          <p:cNvSpPr txBox="1"/>
          <p:nvPr/>
        </p:nvSpPr>
        <p:spPr>
          <a:xfrm>
            <a:off x="5037008" y="4129951"/>
            <a:ext cx="2117984" cy="338554"/>
          </a:xfrm>
          <a:prstGeom prst="rect">
            <a:avLst/>
          </a:prstGeom>
          <a:noFill/>
        </p:spPr>
        <p:txBody>
          <a:bodyPr wrap="square" rtlCol="0">
            <a:spAutoFit/>
          </a:bodyPr>
          <a:lstStyle/>
          <a:p>
            <a:r>
              <a:rPr lang="en-US" sz="1600" dirty="0"/>
              <a:t>Project ID :- PCS25-29</a:t>
            </a:r>
            <a:endParaRPr lang="en-IN" sz="1600" dirty="0"/>
          </a:p>
        </p:txBody>
      </p:sp>
      <p:pic>
        <p:nvPicPr>
          <p:cNvPr id="10" name="Google Shape;215;p8">
            <a:extLst>
              <a:ext uri="{FF2B5EF4-FFF2-40B4-BE49-F238E27FC236}">
                <a16:creationId xmlns:a16="http://schemas.microsoft.com/office/drawing/2014/main" id="{12188F1E-713A-E9E9-D150-2776AB159DCA}"/>
              </a:ext>
            </a:extLst>
          </p:cNvPr>
          <p:cNvPicPr preferRelativeResize="0"/>
          <p:nvPr/>
        </p:nvPicPr>
        <p:blipFill rotWithShape="1">
          <a:blip r:embed="rId3">
            <a:alphaModFix/>
          </a:blip>
          <a:srcRect/>
          <a:stretch/>
        </p:blipFill>
        <p:spPr>
          <a:xfrm rot="12749427">
            <a:off x="-738489" y="-1018305"/>
            <a:ext cx="1041339" cy="1065730"/>
          </a:xfrm>
          <a:prstGeom prst="rect">
            <a:avLst/>
          </a:prstGeom>
          <a:noFill/>
          <a:ln>
            <a:noFill/>
          </a:ln>
        </p:spPr>
      </p:pic>
    </p:spTree>
    <p:extLst>
      <p:ext uri="{BB962C8B-B14F-4D97-AF65-F5344CB8AC3E}">
        <p14:creationId xmlns:p14="http://schemas.microsoft.com/office/powerpoint/2010/main" val="86382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3349F-CF9E-17A5-E471-C091975083ED}"/>
              </a:ext>
            </a:extLst>
          </p:cNvPr>
          <p:cNvSpPr>
            <a:spLocks noGrp="1"/>
          </p:cNvSpPr>
          <p:nvPr>
            <p:ph type="title"/>
          </p:nvPr>
        </p:nvSpPr>
        <p:spPr>
          <a:xfrm>
            <a:off x="-897295" y="-66266"/>
            <a:ext cx="6241816" cy="1371600"/>
          </a:xfrm>
        </p:spPr>
        <p:txBody>
          <a:bodyPr/>
          <a:lstStyle/>
          <a:p>
            <a:r>
              <a:rPr lang="en-IN" dirty="0"/>
              <a:t>Research Paper Status</a:t>
            </a:r>
          </a:p>
        </p:txBody>
      </p:sp>
      <p:sp>
        <p:nvSpPr>
          <p:cNvPr id="4" name="Picture Placeholder 3">
            <a:extLst>
              <a:ext uri="{FF2B5EF4-FFF2-40B4-BE49-F238E27FC236}">
                <a16:creationId xmlns:a16="http://schemas.microsoft.com/office/drawing/2014/main" id="{8AB82A67-2BF3-6F38-B8FF-4A16B9BC4FFA}"/>
              </a:ext>
            </a:extLst>
          </p:cNvPr>
          <p:cNvSpPr>
            <a:spLocks noGrp="1"/>
          </p:cNvSpPr>
          <p:nvPr>
            <p:ph type="pic" idx="1"/>
          </p:nvPr>
        </p:nvSpPr>
        <p:spPr/>
        <p:txBody>
          <a:bodyPr/>
          <a:lstStyle/>
          <a:p>
            <a:endParaRPr lang="en-IN"/>
          </a:p>
        </p:txBody>
      </p:sp>
      <p:sp>
        <p:nvSpPr>
          <p:cNvPr id="3" name="Content Placeholder 2">
            <a:extLst>
              <a:ext uri="{FF2B5EF4-FFF2-40B4-BE49-F238E27FC236}">
                <a16:creationId xmlns:a16="http://schemas.microsoft.com/office/drawing/2014/main" id="{565BFEEB-FA9E-5BB0-6DD3-DD04A44AC574}"/>
              </a:ext>
            </a:extLst>
          </p:cNvPr>
          <p:cNvSpPr>
            <a:spLocks noGrp="1"/>
          </p:cNvSpPr>
          <p:nvPr>
            <p:ph type="body" sz="half" idx="2"/>
          </p:nvPr>
        </p:nvSpPr>
        <p:spPr>
          <a:xfrm>
            <a:off x="-1849017" y="1305334"/>
            <a:ext cx="6241816" cy="1828800"/>
          </a:xfrm>
        </p:spPr>
        <p:txBody>
          <a:bodyPr/>
          <a:lstStyle/>
          <a:p>
            <a:r>
              <a:rPr lang="en-IN" dirty="0"/>
              <a:t>Submitted</a:t>
            </a:r>
          </a:p>
          <a:p>
            <a:endParaRPr lang="en-IN" dirty="0"/>
          </a:p>
        </p:txBody>
      </p:sp>
      <p:pic>
        <p:nvPicPr>
          <p:cNvPr id="6" name="Picture 5">
            <a:extLst>
              <a:ext uri="{FF2B5EF4-FFF2-40B4-BE49-F238E27FC236}">
                <a16:creationId xmlns:a16="http://schemas.microsoft.com/office/drawing/2014/main" id="{9260AA5C-0455-2C10-7B32-CBDB00C9D241}"/>
              </a:ext>
            </a:extLst>
          </p:cNvPr>
          <p:cNvPicPr>
            <a:picLocks noChangeAspect="1"/>
          </p:cNvPicPr>
          <p:nvPr/>
        </p:nvPicPr>
        <p:blipFill>
          <a:blip r:embed="rId2"/>
          <a:stretch>
            <a:fillRect/>
          </a:stretch>
        </p:blipFill>
        <p:spPr>
          <a:xfrm>
            <a:off x="7526955" y="619534"/>
            <a:ext cx="3965609" cy="5593384"/>
          </a:xfrm>
          <a:prstGeom prst="rect">
            <a:avLst/>
          </a:prstGeom>
        </p:spPr>
      </p:pic>
    </p:spTree>
    <p:extLst>
      <p:ext uri="{BB962C8B-B14F-4D97-AF65-F5344CB8AC3E}">
        <p14:creationId xmlns:p14="http://schemas.microsoft.com/office/powerpoint/2010/main" val="124965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AD8C4-46AF-202F-1151-B2A4DC6910AA}"/>
              </a:ext>
            </a:extLst>
          </p:cNvPr>
          <p:cNvSpPr>
            <a:spLocks noGrp="1"/>
          </p:cNvSpPr>
          <p:nvPr>
            <p:ph type="title"/>
          </p:nvPr>
        </p:nvSpPr>
        <p:spPr>
          <a:xfrm>
            <a:off x="90162" y="673357"/>
            <a:ext cx="3718455" cy="617548"/>
          </a:xfrm>
        </p:spPr>
        <p:txBody>
          <a:bodyPr>
            <a:normAutofit/>
          </a:bodyPr>
          <a:lstStyle/>
          <a:p>
            <a:r>
              <a:rPr lang="en-IN" sz="3200" dirty="0"/>
              <a:t>Project Status</a:t>
            </a:r>
          </a:p>
        </p:txBody>
      </p:sp>
      <p:sp>
        <p:nvSpPr>
          <p:cNvPr id="3" name="Content Placeholder 2">
            <a:extLst>
              <a:ext uri="{FF2B5EF4-FFF2-40B4-BE49-F238E27FC236}">
                <a16:creationId xmlns:a16="http://schemas.microsoft.com/office/drawing/2014/main" id="{0F9042DA-95B9-0846-B411-D53C06C6A171}"/>
              </a:ext>
            </a:extLst>
          </p:cNvPr>
          <p:cNvSpPr>
            <a:spLocks noGrp="1"/>
          </p:cNvSpPr>
          <p:nvPr>
            <p:ph idx="1"/>
          </p:nvPr>
        </p:nvSpPr>
        <p:spPr>
          <a:xfrm>
            <a:off x="781354" y="1388531"/>
            <a:ext cx="5469466" cy="716040"/>
          </a:xfrm>
        </p:spPr>
        <p:txBody>
          <a:bodyPr/>
          <a:lstStyle/>
          <a:p>
            <a:pPr marL="0" indent="0">
              <a:buNone/>
            </a:pPr>
            <a:r>
              <a:rPr lang="en-US" dirty="0"/>
              <a:t>Completed </a:t>
            </a:r>
          </a:p>
          <a:p>
            <a:endParaRPr lang="en-IN" dirty="0"/>
          </a:p>
        </p:txBody>
      </p:sp>
      <p:sp>
        <p:nvSpPr>
          <p:cNvPr id="4" name="Text Placeholder 3">
            <a:extLst>
              <a:ext uri="{FF2B5EF4-FFF2-40B4-BE49-F238E27FC236}">
                <a16:creationId xmlns:a16="http://schemas.microsoft.com/office/drawing/2014/main" id="{A6FD5977-567A-71F0-025B-1CACAA65D99B}"/>
              </a:ext>
            </a:extLst>
          </p:cNvPr>
          <p:cNvSpPr>
            <a:spLocks noGrp="1"/>
          </p:cNvSpPr>
          <p:nvPr>
            <p:ph type="body" sz="half" idx="2"/>
          </p:nvPr>
        </p:nvSpPr>
        <p:spPr/>
        <p:txBody>
          <a:bodyPr/>
          <a:lstStyle/>
          <a:p>
            <a:endParaRPr lang="en-IN" dirty="0"/>
          </a:p>
        </p:txBody>
      </p:sp>
      <p:pic>
        <p:nvPicPr>
          <p:cNvPr id="6" name="Picture 5">
            <a:extLst>
              <a:ext uri="{FF2B5EF4-FFF2-40B4-BE49-F238E27FC236}">
                <a16:creationId xmlns:a16="http://schemas.microsoft.com/office/drawing/2014/main" id="{E440D58D-02EA-9F0F-B685-A31C427F89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519" y="2464068"/>
            <a:ext cx="5441481" cy="3060833"/>
          </a:xfrm>
          <a:prstGeom prst="rect">
            <a:avLst/>
          </a:prstGeom>
        </p:spPr>
      </p:pic>
      <p:pic>
        <p:nvPicPr>
          <p:cNvPr id="8" name="Picture 7">
            <a:extLst>
              <a:ext uri="{FF2B5EF4-FFF2-40B4-BE49-F238E27FC236}">
                <a16:creationId xmlns:a16="http://schemas.microsoft.com/office/drawing/2014/main" id="{566B383E-0F6F-9848-7EEE-53C811B6DB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0820" y="2519500"/>
            <a:ext cx="5342935" cy="3005401"/>
          </a:xfrm>
          <a:prstGeom prst="rect">
            <a:avLst/>
          </a:prstGeom>
        </p:spPr>
      </p:pic>
    </p:spTree>
    <p:extLst>
      <p:ext uri="{BB962C8B-B14F-4D97-AF65-F5344CB8AC3E}">
        <p14:creationId xmlns:p14="http://schemas.microsoft.com/office/powerpoint/2010/main" val="1681855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9170A-0FBE-5C45-B43F-5165573FA890}"/>
              </a:ext>
            </a:extLst>
          </p:cNvPr>
          <p:cNvSpPr>
            <a:spLocks noGrp="1"/>
          </p:cNvSpPr>
          <p:nvPr>
            <p:ph type="title"/>
          </p:nvPr>
        </p:nvSpPr>
        <p:spPr/>
        <p:txBody>
          <a:bodyPr/>
          <a:lstStyle/>
          <a:p>
            <a:r>
              <a:rPr lang="en-IN" dirty="0"/>
              <a:t>References	</a:t>
            </a:r>
          </a:p>
        </p:txBody>
      </p:sp>
      <p:sp>
        <p:nvSpPr>
          <p:cNvPr id="3" name="Content Placeholder 2">
            <a:extLst>
              <a:ext uri="{FF2B5EF4-FFF2-40B4-BE49-F238E27FC236}">
                <a16:creationId xmlns:a16="http://schemas.microsoft.com/office/drawing/2014/main" id="{CA81EDF1-E847-732B-B515-11B953BE4975}"/>
              </a:ext>
            </a:extLst>
          </p:cNvPr>
          <p:cNvSpPr>
            <a:spLocks noGrp="1"/>
          </p:cNvSpPr>
          <p:nvPr>
            <p:ph idx="1"/>
          </p:nvPr>
        </p:nvSpPr>
        <p:spPr/>
        <p:txBody>
          <a:bodyPr>
            <a:normAutofit/>
          </a:bodyPr>
          <a:lstStyle/>
          <a:p>
            <a:pPr marR="254635" algn="just">
              <a:lnSpc>
                <a:spcPct val="107000"/>
              </a:lnSpc>
              <a:buSzPts val="1200"/>
              <a:tabLst>
                <a:tab pos="238760" algn="l"/>
              </a:tabLst>
            </a:pPr>
            <a:r>
              <a:rPr lang="en-US" sz="1600" spc="0" dirty="0">
                <a:effectLst/>
                <a:ea typeface="Times New Roman" panose="02020603050405020304" pitchFamily="18" charset="0"/>
              </a:rPr>
              <a:t>Kumar,</a:t>
            </a:r>
            <a:r>
              <a:rPr lang="en-US" sz="1600" spc="155" dirty="0">
                <a:effectLst/>
                <a:ea typeface="Times New Roman" panose="02020603050405020304" pitchFamily="18" charset="0"/>
              </a:rPr>
              <a:t> </a:t>
            </a:r>
            <a:r>
              <a:rPr lang="en-US" sz="1600" spc="0" dirty="0">
                <a:effectLst/>
                <a:ea typeface="Times New Roman" panose="02020603050405020304" pitchFamily="18" charset="0"/>
              </a:rPr>
              <a:t>R.</a:t>
            </a:r>
            <a:r>
              <a:rPr lang="en-US" sz="1600" spc="160" dirty="0">
                <a:effectLst/>
                <a:ea typeface="Times New Roman" panose="02020603050405020304" pitchFamily="18" charset="0"/>
              </a:rPr>
              <a:t> </a:t>
            </a:r>
            <a:r>
              <a:rPr lang="en-US" sz="1600" spc="0" dirty="0">
                <a:effectLst/>
                <a:ea typeface="Times New Roman" panose="02020603050405020304" pitchFamily="18" charset="0"/>
              </a:rPr>
              <a:t>et</a:t>
            </a:r>
            <a:r>
              <a:rPr lang="en-US" sz="1600" spc="170" dirty="0">
                <a:effectLst/>
                <a:ea typeface="Times New Roman" panose="02020603050405020304" pitchFamily="18" charset="0"/>
              </a:rPr>
              <a:t> </a:t>
            </a:r>
            <a:r>
              <a:rPr lang="en-US" sz="1600" spc="0" dirty="0">
                <a:effectLst/>
                <a:ea typeface="Times New Roman" panose="02020603050405020304" pitchFamily="18" charset="0"/>
              </a:rPr>
              <a:t>al.</a:t>
            </a:r>
            <a:r>
              <a:rPr lang="en-US" sz="1600" spc="185" dirty="0">
                <a:effectLst/>
                <a:ea typeface="Times New Roman" panose="02020603050405020304" pitchFamily="18" charset="0"/>
              </a:rPr>
              <a:t> </a:t>
            </a:r>
            <a:r>
              <a:rPr lang="en-US" sz="1600" spc="0" dirty="0">
                <a:effectLst/>
                <a:ea typeface="Times New Roman" panose="02020603050405020304" pitchFamily="18" charset="0"/>
              </a:rPr>
              <a:t>(2020).</a:t>
            </a:r>
            <a:r>
              <a:rPr lang="en-US" sz="1600" spc="170" dirty="0">
                <a:effectLst/>
                <a:ea typeface="Times New Roman" panose="02020603050405020304" pitchFamily="18" charset="0"/>
              </a:rPr>
              <a:t> </a:t>
            </a:r>
            <a:r>
              <a:rPr lang="en-US" sz="1600" spc="0" dirty="0">
                <a:effectLst/>
                <a:ea typeface="Times New Roman" panose="02020603050405020304" pitchFamily="18" charset="0"/>
              </a:rPr>
              <a:t>"AI-Driven</a:t>
            </a:r>
            <a:r>
              <a:rPr lang="en-US" sz="1600" spc="165" dirty="0">
                <a:effectLst/>
                <a:ea typeface="Times New Roman" panose="02020603050405020304" pitchFamily="18" charset="0"/>
              </a:rPr>
              <a:t> </a:t>
            </a:r>
            <a:r>
              <a:rPr lang="en-US" sz="1600" spc="0" dirty="0">
                <a:effectLst/>
                <a:ea typeface="Times New Roman" panose="02020603050405020304" pitchFamily="18" charset="0"/>
              </a:rPr>
              <a:t>Agricultural</a:t>
            </a:r>
            <a:r>
              <a:rPr lang="en-US" sz="1600" spc="175" dirty="0">
                <a:effectLst/>
                <a:ea typeface="Times New Roman" panose="02020603050405020304" pitchFamily="18" charset="0"/>
              </a:rPr>
              <a:t> </a:t>
            </a:r>
            <a:r>
              <a:rPr lang="en-US" sz="1600" spc="0" dirty="0">
                <a:effectLst/>
                <a:ea typeface="Times New Roman" panose="02020603050405020304" pitchFamily="18" charset="0"/>
              </a:rPr>
              <a:t>Chatbots:</a:t>
            </a:r>
            <a:r>
              <a:rPr lang="en-US" sz="1600" spc="175" dirty="0">
                <a:effectLst/>
                <a:ea typeface="Times New Roman" panose="02020603050405020304" pitchFamily="18" charset="0"/>
              </a:rPr>
              <a:t> </a:t>
            </a:r>
            <a:r>
              <a:rPr lang="en-US" sz="1600" spc="0" dirty="0">
                <a:effectLst/>
                <a:ea typeface="Times New Roman" panose="02020603050405020304" pitchFamily="18" charset="0"/>
              </a:rPr>
              <a:t>A</a:t>
            </a:r>
            <a:r>
              <a:rPr lang="en-US" sz="1600" spc="155" dirty="0">
                <a:effectLst/>
                <a:ea typeface="Times New Roman" panose="02020603050405020304" pitchFamily="18" charset="0"/>
              </a:rPr>
              <a:t> </a:t>
            </a:r>
            <a:r>
              <a:rPr lang="en-US" sz="1600" spc="0" dirty="0">
                <a:effectLst/>
                <a:ea typeface="Times New Roman" panose="02020603050405020304" pitchFamily="18" charset="0"/>
              </a:rPr>
              <a:t>Case</a:t>
            </a:r>
            <a:r>
              <a:rPr lang="en-US" sz="1600" spc="155" dirty="0">
                <a:effectLst/>
                <a:ea typeface="Times New Roman" panose="02020603050405020304" pitchFamily="18" charset="0"/>
              </a:rPr>
              <a:t> </a:t>
            </a:r>
            <a:r>
              <a:rPr lang="en-US" sz="1600" spc="0" dirty="0">
                <a:effectLst/>
                <a:ea typeface="Times New Roman" panose="02020603050405020304" pitchFamily="18" charset="0"/>
              </a:rPr>
              <a:t>Study</a:t>
            </a:r>
            <a:r>
              <a:rPr lang="en-US" sz="1600" spc="170" dirty="0">
                <a:effectLst/>
                <a:ea typeface="Times New Roman" panose="02020603050405020304" pitchFamily="18" charset="0"/>
              </a:rPr>
              <a:t> </a:t>
            </a:r>
            <a:r>
              <a:rPr lang="en-US" sz="1600" spc="0" dirty="0">
                <a:effectLst/>
                <a:ea typeface="Times New Roman" panose="02020603050405020304" pitchFamily="18" charset="0"/>
              </a:rPr>
              <a:t>in</a:t>
            </a:r>
            <a:r>
              <a:rPr lang="en-US" sz="1600" spc="175" dirty="0">
                <a:effectLst/>
                <a:ea typeface="Times New Roman" panose="02020603050405020304" pitchFamily="18" charset="0"/>
              </a:rPr>
              <a:t> </a:t>
            </a:r>
            <a:r>
              <a:rPr lang="en-US" sz="1600" spc="0" dirty="0">
                <a:effectLst/>
                <a:ea typeface="Times New Roman" panose="02020603050405020304" pitchFamily="18" charset="0"/>
              </a:rPr>
              <a:t>Rural</a:t>
            </a:r>
            <a:r>
              <a:rPr lang="en-US" sz="1600" spc="175" dirty="0">
                <a:effectLst/>
                <a:ea typeface="Times New Roman" panose="02020603050405020304" pitchFamily="18" charset="0"/>
              </a:rPr>
              <a:t> </a:t>
            </a:r>
            <a:r>
              <a:rPr lang="en-US" sz="1600" spc="0" dirty="0">
                <a:effectLst/>
                <a:ea typeface="Times New Roman" panose="02020603050405020304" pitchFamily="18" charset="0"/>
              </a:rPr>
              <a:t>India." IEEE Transactions on Sustainable Computing.</a:t>
            </a:r>
            <a:endParaRPr lang="en-IN" sz="1600" dirty="0">
              <a:effectLst/>
              <a:ea typeface="Times New Roman" panose="02020603050405020304" pitchFamily="18" charset="0"/>
            </a:endParaRPr>
          </a:p>
          <a:p>
            <a:pPr algn="just">
              <a:buSzPts val="1200"/>
              <a:tabLst>
                <a:tab pos="212725" algn="l"/>
              </a:tabLst>
            </a:pPr>
            <a:r>
              <a:rPr lang="en-US" sz="1600" spc="0" dirty="0">
                <a:effectLst/>
                <a:ea typeface="Times New Roman" panose="02020603050405020304" pitchFamily="18" charset="0"/>
              </a:rPr>
              <a:t>UNICEF.</a:t>
            </a:r>
            <a:r>
              <a:rPr lang="en-US" sz="1600" spc="-40" dirty="0">
                <a:effectLst/>
                <a:ea typeface="Times New Roman" panose="02020603050405020304" pitchFamily="18" charset="0"/>
              </a:rPr>
              <a:t> </a:t>
            </a:r>
            <a:r>
              <a:rPr lang="en-US" sz="1600" spc="0" dirty="0">
                <a:effectLst/>
                <a:ea typeface="Times New Roman" panose="02020603050405020304" pitchFamily="18" charset="0"/>
              </a:rPr>
              <a:t>(2021).</a:t>
            </a:r>
            <a:r>
              <a:rPr lang="en-US" sz="1600" spc="-15" dirty="0">
                <a:effectLst/>
                <a:ea typeface="Times New Roman" panose="02020603050405020304" pitchFamily="18" charset="0"/>
              </a:rPr>
              <a:t> </a:t>
            </a:r>
            <a:r>
              <a:rPr lang="en-US" sz="1600" spc="0" dirty="0">
                <a:effectLst/>
                <a:ea typeface="Times New Roman" panose="02020603050405020304" pitchFamily="18" charset="0"/>
              </a:rPr>
              <a:t>"U-Report:</a:t>
            </a:r>
            <a:r>
              <a:rPr lang="en-US" sz="1600" spc="-10" dirty="0">
                <a:effectLst/>
                <a:ea typeface="Times New Roman" panose="02020603050405020304" pitchFamily="18" charset="0"/>
              </a:rPr>
              <a:t> </a:t>
            </a:r>
            <a:r>
              <a:rPr lang="en-US" sz="1600" spc="0" dirty="0">
                <a:effectLst/>
                <a:ea typeface="Times New Roman" panose="02020603050405020304" pitchFamily="18" charset="0"/>
              </a:rPr>
              <a:t>Real-Time</a:t>
            </a:r>
            <a:r>
              <a:rPr lang="en-US" sz="1600" spc="-15" dirty="0">
                <a:effectLst/>
                <a:ea typeface="Times New Roman" panose="02020603050405020304" pitchFamily="18" charset="0"/>
              </a:rPr>
              <a:t> </a:t>
            </a:r>
            <a:r>
              <a:rPr lang="en-US" sz="1600" spc="0" dirty="0">
                <a:effectLst/>
                <a:ea typeface="Times New Roman" panose="02020603050405020304" pitchFamily="18" charset="0"/>
              </a:rPr>
              <a:t>Crisis</a:t>
            </a:r>
            <a:r>
              <a:rPr lang="en-US" sz="1600" spc="-15" dirty="0">
                <a:effectLst/>
                <a:ea typeface="Times New Roman" panose="02020603050405020304" pitchFamily="18" charset="0"/>
              </a:rPr>
              <a:t> </a:t>
            </a:r>
            <a:r>
              <a:rPr lang="en-US" sz="1600" spc="0" dirty="0">
                <a:effectLst/>
                <a:ea typeface="Times New Roman" panose="02020603050405020304" pitchFamily="18" charset="0"/>
              </a:rPr>
              <a:t>Engagement</a:t>
            </a:r>
            <a:r>
              <a:rPr lang="en-US" sz="1600" spc="-15" dirty="0">
                <a:effectLst/>
                <a:ea typeface="Times New Roman" panose="02020603050405020304" pitchFamily="18" charset="0"/>
              </a:rPr>
              <a:t> </a:t>
            </a:r>
            <a:r>
              <a:rPr lang="en-US" sz="1600" spc="0" dirty="0">
                <a:effectLst/>
                <a:ea typeface="Times New Roman" panose="02020603050405020304" pitchFamily="18" charset="0"/>
              </a:rPr>
              <a:t>in</a:t>
            </a:r>
            <a:r>
              <a:rPr lang="en-US" sz="1600" spc="-10" dirty="0">
                <a:effectLst/>
                <a:ea typeface="Times New Roman" panose="02020603050405020304" pitchFamily="18" charset="0"/>
              </a:rPr>
              <a:t> </a:t>
            </a:r>
            <a:r>
              <a:rPr lang="en-US" sz="1600" spc="0" dirty="0">
                <a:effectLst/>
                <a:ea typeface="Times New Roman" panose="02020603050405020304" pitchFamily="18" charset="0"/>
              </a:rPr>
              <a:t>Low-Resource</a:t>
            </a:r>
            <a:r>
              <a:rPr lang="en-US" sz="1600" spc="-30" dirty="0">
                <a:effectLst/>
                <a:ea typeface="Times New Roman" panose="02020603050405020304" pitchFamily="18" charset="0"/>
              </a:rPr>
              <a:t> </a:t>
            </a:r>
            <a:r>
              <a:rPr lang="en-US" sz="1600" spc="-10" dirty="0">
                <a:effectLst/>
                <a:ea typeface="Times New Roman" panose="02020603050405020304" pitchFamily="18" charset="0"/>
              </a:rPr>
              <a:t>Settings."</a:t>
            </a:r>
            <a:endParaRPr lang="en-IN" sz="1600" dirty="0">
              <a:effectLst/>
              <a:ea typeface="Times New Roman" panose="02020603050405020304" pitchFamily="18" charset="0"/>
            </a:endParaRPr>
          </a:p>
          <a:p>
            <a:pPr marR="301625" algn="just">
              <a:lnSpc>
                <a:spcPct val="107000"/>
              </a:lnSpc>
              <a:buSzPts val="1200"/>
              <a:tabLst>
                <a:tab pos="245110" algn="l"/>
              </a:tabLst>
            </a:pPr>
            <a:r>
              <a:rPr lang="en-US" sz="1600" spc="0" dirty="0">
                <a:effectLst/>
                <a:ea typeface="Times New Roman" panose="02020603050405020304" pitchFamily="18" charset="0"/>
              </a:rPr>
              <a:t>Devlin,</a:t>
            </a:r>
            <a:r>
              <a:rPr lang="en-US" sz="1600" spc="185" dirty="0">
                <a:effectLst/>
                <a:ea typeface="Times New Roman" panose="02020603050405020304" pitchFamily="18" charset="0"/>
              </a:rPr>
              <a:t> </a:t>
            </a:r>
            <a:r>
              <a:rPr lang="en-US" sz="1600" spc="0" dirty="0">
                <a:effectLst/>
                <a:ea typeface="Times New Roman" panose="02020603050405020304" pitchFamily="18" charset="0"/>
              </a:rPr>
              <a:t>J.</a:t>
            </a:r>
            <a:r>
              <a:rPr lang="en-US" sz="1600" spc="180" dirty="0">
                <a:effectLst/>
                <a:ea typeface="Times New Roman" panose="02020603050405020304" pitchFamily="18" charset="0"/>
              </a:rPr>
              <a:t> </a:t>
            </a:r>
            <a:r>
              <a:rPr lang="en-US" sz="1600" spc="0" dirty="0">
                <a:effectLst/>
                <a:ea typeface="Times New Roman" panose="02020603050405020304" pitchFamily="18" charset="0"/>
              </a:rPr>
              <a:t>et</a:t>
            </a:r>
            <a:r>
              <a:rPr lang="en-US" sz="1600" spc="185" dirty="0">
                <a:effectLst/>
                <a:ea typeface="Times New Roman" panose="02020603050405020304" pitchFamily="18" charset="0"/>
              </a:rPr>
              <a:t> </a:t>
            </a:r>
            <a:r>
              <a:rPr lang="en-US" sz="1600" spc="0" dirty="0">
                <a:effectLst/>
                <a:ea typeface="Times New Roman" panose="02020603050405020304" pitchFamily="18" charset="0"/>
              </a:rPr>
              <a:t>al.</a:t>
            </a:r>
            <a:r>
              <a:rPr lang="en-US" sz="1600" spc="185" dirty="0">
                <a:effectLst/>
                <a:ea typeface="Times New Roman" panose="02020603050405020304" pitchFamily="18" charset="0"/>
              </a:rPr>
              <a:t> </a:t>
            </a:r>
            <a:r>
              <a:rPr lang="en-US" sz="1600" spc="0" dirty="0">
                <a:effectLst/>
                <a:ea typeface="Times New Roman" panose="02020603050405020304" pitchFamily="18" charset="0"/>
              </a:rPr>
              <a:t>(2018).</a:t>
            </a:r>
            <a:r>
              <a:rPr lang="en-US" sz="1600" spc="180" dirty="0">
                <a:effectLst/>
                <a:ea typeface="Times New Roman" panose="02020603050405020304" pitchFamily="18" charset="0"/>
              </a:rPr>
              <a:t> </a:t>
            </a:r>
            <a:r>
              <a:rPr lang="en-US" sz="1600" spc="0" dirty="0">
                <a:effectLst/>
                <a:ea typeface="Times New Roman" panose="02020603050405020304" pitchFamily="18" charset="0"/>
              </a:rPr>
              <a:t>"BERT:</a:t>
            </a:r>
            <a:r>
              <a:rPr lang="en-US" sz="1600" spc="175" dirty="0">
                <a:effectLst/>
                <a:ea typeface="Times New Roman" panose="02020603050405020304" pitchFamily="18" charset="0"/>
              </a:rPr>
              <a:t> </a:t>
            </a:r>
            <a:r>
              <a:rPr lang="en-US" sz="1600" spc="0" dirty="0">
                <a:effectLst/>
                <a:ea typeface="Times New Roman" panose="02020603050405020304" pitchFamily="18" charset="0"/>
              </a:rPr>
              <a:t>Pre-training</a:t>
            </a:r>
            <a:r>
              <a:rPr lang="en-US" sz="1600" spc="185" dirty="0">
                <a:effectLst/>
                <a:ea typeface="Times New Roman" panose="02020603050405020304" pitchFamily="18" charset="0"/>
              </a:rPr>
              <a:t> </a:t>
            </a:r>
            <a:r>
              <a:rPr lang="en-US" sz="1600" spc="0" dirty="0">
                <a:effectLst/>
                <a:ea typeface="Times New Roman" panose="02020603050405020304" pitchFamily="18" charset="0"/>
              </a:rPr>
              <a:t>of</a:t>
            </a:r>
            <a:r>
              <a:rPr lang="en-US" sz="1600" spc="180" dirty="0">
                <a:effectLst/>
                <a:ea typeface="Times New Roman" panose="02020603050405020304" pitchFamily="18" charset="0"/>
              </a:rPr>
              <a:t> </a:t>
            </a:r>
            <a:r>
              <a:rPr lang="en-US" sz="1600" spc="0" dirty="0">
                <a:effectLst/>
                <a:ea typeface="Times New Roman" panose="02020603050405020304" pitchFamily="18" charset="0"/>
              </a:rPr>
              <a:t>Deep</a:t>
            </a:r>
            <a:r>
              <a:rPr lang="en-US" sz="1600" spc="185" dirty="0">
                <a:effectLst/>
                <a:ea typeface="Times New Roman" panose="02020603050405020304" pitchFamily="18" charset="0"/>
              </a:rPr>
              <a:t> </a:t>
            </a:r>
            <a:r>
              <a:rPr lang="en-US" sz="1600" spc="0" dirty="0">
                <a:effectLst/>
                <a:ea typeface="Times New Roman" panose="02020603050405020304" pitchFamily="18" charset="0"/>
              </a:rPr>
              <a:t>Bidirectional</a:t>
            </a:r>
            <a:r>
              <a:rPr lang="en-US" sz="1600" spc="190" dirty="0">
                <a:effectLst/>
                <a:ea typeface="Times New Roman" panose="02020603050405020304" pitchFamily="18" charset="0"/>
              </a:rPr>
              <a:t> </a:t>
            </a:r>
            <a:r>
              <a:rPr lang="en-US" sz="1600" spc="0" dirty="0">
                <a:effectLst/>
                <a:ea typeface="Times New Roman" panose="02020603050405020304" pitchFamily="18" charset="0"/>
              </a:rPr>
              <a:t>Transformers</a:t>
            </a:r>
            <a:r>
              <a:rPr lang="en-US" sz="1600" spc="185" dirty="0">
                <a:effectLst/>
                <a:ea typeface="Times New Roman" panose="02020603050405020304" pitchFamily="18" charset="0"/>
              </a:rPr>
              <a:t> </a:t>
            </a:r>
            <a:r>
              <a:rPr lang="en-US" sz="1600" spc="0" dirty="0">
                <a:effectLst/>
                <a:ea typeface="Times New Roman" panose="02020603050405020304" pitchFamily="18" charset="0"/>
              </a:rPr>
              <a:t>for</a:t>
            </a:r>
            <a:r>
              <a:rPr lang="en-US" sz="1600" spc="175" dirty="0">
                <a:effectLst/>
                <a:ea typeface="Times New Roman" panose="02020603050405020304" pitchFamily="18" charset="0"/>
              </a:rPr>
              <a:t> </a:t>
            </a:r>
            <a:r>
              <a:rPr lang="en-US" sz="1600" spc="0" dirty="0">
                <a:effectLst/>
                <a:ea typeface="Times New Roman" panose="02020603050405020304" pitchFamily="18" charset="0"/>
              </a:rPr>
              <a:t>Language Understanding." NAACL.</a:t>
            </a:r>
            <a:endParaRPr lang="en-IN" sz="1600" spc="0" dirty="0">
              <a:effectLst/>
              <a:ea typeface="Times New Roman" panose="02020603050405020304" pitchFamily="18" charset="0"/>
            </a:endParaRPr>
          </a:p>
          <a:p>
            <a:pPr marL="0" indent="0">
              <a:buNone/>
            </a:pP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73688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DDEC6-EFF5-7794-A8B1-E128B433790E}"/>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F3BD3E8B-0709-388B-458A-AEF01E26D159}"/>
              </a:ext>
            </a:extLst>
          </p:cNvPr>
          <p:cNvSpPr>
            <a:spLocks noGrp="1"/>
          </p:cNvSpPr>
          <p:nvPr>
            <p:ph idx="1"/>
          </p:nvPr>
        </p:nvSpPr>
        <p:spPr>
          <a:xfrm>
            <a:off x="1584650" y="2556932"/>
            <a:ext cx="9601196" cy="3318936"/>
          </a:xfrm>
        </p:spPr>
        <p:txBody>
          <a:bodyPr>
            <a:normAutofit/>
          </a:bodyPr>
          <a:lstStyle/>
          <a:p>
            <a:pPr marL="0" indent="0">
              <a:buNone/>
            </a:pPr>
            <a:r>
              <a:rPr lang="en-US" sz="3200" dirty="0"/>
              <a:t>Addresses the lack of real-time information and engagement in river communities by designing an AI-powered chatbot to enhance awareness, communication, and resilience.</a:t>
            </a:r>
            <a:endParaRPr lang="en-IN" sz="3200" dirty="0"/>
          </a:p>
        </p:txBody>
      </p:sp>
    </p:spTree>
    <p:extLst>
      <p:ext uri="{BB962C8B-B14F-4D97-AF65-F5344CB8AC3E}">
        <p14:creationId xmlns:p14="http://schemas.microsoft.com/office/powerpoint/2010/main" val="2147070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526ED-2672-46AF-F082-D3355874295C}"/>
              </a:ext>
            </a:extLst>
          </p:cNvPr>
          <p:cNvSpPr>
            <a:spLocks noGrp="1"/>
          </p:cNvSpPr>
          <p:nvPr>
            <p:ph type="title"/>
          </p:nvPr>
        </p:nvSpPr>
        <p:spPr>
          <a:xfrm>
            <a:off x="-102811" y="1061723"/>
            <a:ext cx="9601196" cy="1303867"/>
          </a:xfrm>
        </p:spPr>
        <p:txBody>
          <a:bodyPr/>
          <a:lstStyle/>
          <a:p>
            <a:r>
              <a:rPr lang="en-IN" b="1" dirty="0"/>
              <a:t>Project Goals and Objectives</a:t>
            </a:r>
          </a:p>
        </p:txBody>
      </p:sp>
      <p:sp>
        <p:nvSpPr>
          <p:cNvPr id="3" name="Content Placeholder 2">
            <a:extLst>
              <a:ext uri="{FF2B5EF4-FFF2-40B4-BE49-F238E27FC236}">
                <a16:creationId xmlns:a16="http://schemas.microsoft.com/office/drawing/2014/main" id="{9181BEE4-040B-E441-AE7B-CECFB272C133}"/>
              </a:ext>
            </a:extLst>
          </p:cNvPr>
          <p:cNvSpPr>
            <a:spLocks noGrp="1"/>
          </p:cNvSpPr>
          <p:nvPr>
            <p:ph idx="1"/>
          </p:nvPr>
        </p:nvSpPr>
        <p:spPr>
          <a:xfrm>
            <a:off x="838200" y="2477558"/>
            <a:ext cx="7438053" cy="3671316"/>
          </a:xfrm>
        </p:spPr>
        <p:txBody>
          <a:bodyPr>
            <a:noAutofit/>
          </a:bodyPr>
          <a:lstStyle/>
          <a:p>
            <a:r>
              <a:rPr lang="en-US" sz="1400" b="1" dirty="0"/>
              <a:t>Provide real-time and location-specific information: </a:t>
            </a:r>
            <a:r>
              <a:rPr lang="en-US" sz="1400" dirty="0"/>
              <a:t>The chatbot will deliver timely updates on river water levels, weather conditions, and flood alerts, helping communities stay informed and safe. </a:t>
            </a:r>
          </a:p>
          <a:p>
            <a:r>
              <a:rPr lang="en-IN" sz="1400" b="1" dirty="0"/>
              <a:t>Improve communication and coordination:</a:t>
            </a:r>
            <a:r>
              <a:rPr lang="en-IN" sz="1400" dirty="0"/>
              <a:t> </a:t>
            </a:r>
            <a:r>
              <a:rPr lang="en-US" sz="1400" dirty="0"/>
              <a:t>It will act as a bridge between local authorities, NGOs, and residents, enabling smooth information flow and emergency coordination. </a:t>
            </a:r>
          </a:p>
          <a:p>
            <a:r>
              <a:rPr lang="en-US" sz="1400" b="1" dirty="0"/>
              <a:t>Raise awareness and educate users: </a:t>
            </a:r>
            <a:r>
              <a:rPr lang="en-US" sz="1400" dirty="0"/>
              <a:t>The chatbot will share information on river pollution, conservation techniques, and best practices for sustainable water use. </a:t>
            </a:r>
          </a:p>
          <a:p>
            <a:r>
              <a:rPr lang="en-US" sz="1400" b="1" spc="0" dirty="0">
                <a:effectLst/>
                <a:ea typeface="Symbol" panose="05050102010706020507" pitchFamily="18" charset="2"/>
                <a:cs typeface="Symbol" panose="05050102010706020507" pitchFamily="18" charset="2"/>
              </a:rPr>
              <a:t>Community Engagement and Resource Distribution</a:t>
            </a:r>
            <a:r>
              <a:rPr lang="en-US" sz="1400" spc="0" dirty="0">
                <a:effectLst/>
                <a:ea typeface="Symbol" panose="05050102010706020507" pitchFamily="18" charset="2"/>
                <a:cs typeface="Symbol" panose="05050102010706020507" pitchFamily="18" charset="2"/>
              </a:rPr>
              <a:t>: Created an AI chatbot that can provide community members with instant assistance and resources. The chatbot is able to both listen for relevant information and give back helpful suggestions and answers based on what it hears.</a:t>
            </a:r>
          </a:p>
          <a:p>
            <a:r>
              <a:rPr lang="en-US" sz="1400" b="1" spc="0" dirty="0">
                <a:effectLst/>
                <a:ea typeface="Symbol" panose="05050102010706020507" pitchFamily="18" charset="2"/>
                <a:cs typeface="Symbol" panose="05050102010706020507" pitchFamily="18" charset="2"/>
              </a:rPr>
              <a:t>Data Analytics</a:t>
            </a:r>
            <a:r>
              <a:rPr lang="en-US" sz="1400" spc="0" dirty="0">
                <a:effectLst/>
                <a:ea typeface="Symbol" panose="05050102010706020507" pitchFamily="18" charset="2"/>
                <a:cs typeface="Symbol" panose="05050102010706020507" pitchFamily="18" charset="2"/>
              </a:rPr>
              <a:t>: Merge and </a:t>
            </a:r>
            <a:r>
              <a:rPr lang="en-US" sz="1400" spc="0" dirty="0" err="1">
                <a:effectLst/>
                <a:ea typeface="Symbol" panose="05050102010706020507" pitchFamily="18" charset="2"/>
                <a:cs typeface="Symbol" panose="05050102010706020507" pitchFamily="18" charset="2"/>
              </a:rPr>
              <a:t>analyse</a:t>
            </a:r>
            <a:r>
              <a:rPr lang="en-US" sz="1400" spc="0" dirty="0">
                <a:effectLst/>
                <a:ea typeface="Symbol" panose="05050102010706020507" pitchFamily="18" charset="2"/>
                <a:cs typeface="Symbol" panose="05050102010706020507" pitchFamily="18" charset="2"/>
              </a:rPr>
              <a:t> data from community encounters to find out river communities</a:t>
            </a:r>
            <a:r>
              <a:rPr lang="en-US" sz="1400" spc="-45" dirty="0">
                <a:effectLst/>
                <a:ea typeface="Symbol" panose="05050102010706020507" pitchFamily="18" charset="2"/>
                <a:cs typeface="Symbol" panose="05050102010706020507" pitchFamily="18" charset="2"/>
              </a:rPr>
              <a:t> </a:t>
            </a:r>
            <a:r>
              <a:rPr lang="en-US" sz="1400" spc="0" dirty="0">
                <a:effectLst/>
                <a:ea typeface="Symbol" panose="05050102010706020507" pitchFamily="18" charset="2"/>
                <a:cs typeface="Symbol" panose="05050102010706020507" pitchFamily="18" charset="2"/>
              </a:rPr>
              <a:t>unique</a:t>
            </a:r>
            <a:r>
              <a:rPr lang="en-US" sz="1400" spc="-45" dirty="0">
                <a:effectLst/>
                <a:ea typeface="Symbol" panose="05050102010706020507" pitchFamily="18" charset="2"/>
                <a:cs typeface="Symbol" panose="05050102010706020507" pitchFamily="18" charset="2"/>
              </a:rPr>
              <a:t> </a:t>
            </a:r>
            <a:r>
              <a:rPr lang="en-US" sz="1400" spc="0" dirty="0">
                <a:effectLst/>
                <a:ea typeface="Symbol" panose="05050102010706020507" pitchFamily="18" charset="2"/>
                <a:cs typeface="Symbol" panose="05050102010706020507" pitchFamily="18" charset="2"/>
              </a:rPr>
              <a:t>needs</a:t>
            </a:r>
            <a:r>
              <a:rPr lang="en-US" sz="1400" spc="-35" dirty="0">
                <a:effectLst/>
                <a:ea typeface="Symbol" panose="05050102010706020507" pitchFamily="18" charset="2"/>
                <a:cs typeface="Symbol" panose="05050102010706020507" pitchFamily="18" charset="2"/>
              </a:rPr>
              <a:t> </a:t>
            </a:r>
            <a:r>
              <a:rPr lang="en-US" sz="1400" spc="0" dirty="0">
                <a:effectLst/>
                <a:ea typeface="Symbol" panose="05050102010706020507" pitchFamily="18" charset="2"/>
                <a:cs typeface="Symbol" panose="05050102010706020507" pitchFamily="18" charset="2"/>
              </a:rPr>
              <a:t>and</a:t>
            </a:r>
            <a:r>
              <a:rPr lang="en-US" sz="1400" spc="-35" dirty="0">
                <a:effectLst/>
                <a:ea typeface="Symbol" panose="05050102010706020507" pitchFamily="18" charset="2"/>
                <a:cs typeface="Symbol" panose="05050102010706020507" pitchFamily="18" charset="2"/>
              </a:rPr>
              <a:t> </a:t>
            </a:r>
            <a:r>
              <a:rPr lang="en-US" sz="1400" spc="0" dirty="0">
                <a:effectLst/>
                <a:ea typeface="Symbol" panose="05050102010706020507" pitchFamily="18" charset="2"/>
                <a:cs typeface="Symbol" panose="05050102010706020507" pitchFamily="18" charset="2"/>
              </a:rPr>
              <a:t>trends.</a:t>
            </a:r>
            <a:r>
              <a:rPr lang="en-US" sz="1400" spc="-35" dirty="0">
                <a:effectLst/>
                <a:ea typeface="Symbol" panose="05050102010706020507" pitchFamily="18" charset="2"/>
                <a:cs typeface="Symbol" panose="05050102010706020507" pitchFamily="18" charset="2"/>
              </a:rPr>
              <a:t> </a:t>
            </a:r>
            <a:r>
              <a:rPr lang="en-US" sz="1400" spc="0" dirty="0">
                <a:effectLst/>
                <a:ea typeface="Symbol" panose="05050102010706020507" pitchFamily="18" charset="2"/>
                <a:cs typeface="Symbol" panose="05050102010706020507" pitchFamily="18" charset="2"/>
              </a:rPr>
              <a:t>It</a:t>
            </a:r>
            <a:r>
              <a:rPr lang="en-US" sz="1400" spc="-30" dirty="0">
                <a:effectLst/>
                <a:ea typeface="Symbol" panose="05050102010706020507" pitchFamily="18" charset="2"/>
                <a:cs typeface="Symbol" panose="05050102010706020507" pitchFamily="18" charset="2"/>
              </a:rPr>
              <a:t> </a:t>
            </a:r>
            <a:r>
              <a:rPr lang="en-US" sz="1400" spc="0" dirty="0">
                <a:effectLst/>
                <a:ea typeface="Symbol" panose="05050102010706020507" pitchFamily="18" charset="2"/>
                <a:cs typeface="Symbol" panose="05050102010706020507" pitchFamily="18" charset="2"/>
              </a:rPr>
              <a:t>means</a:t>
            </a:r>
            <a:r>
              <a:rPr lang="en-US" sz="1400" spc="-30" dirty="0">
                <a:effectLst/>
                <a:ea typeface="Symbol" panose="05050102010706020507" pitchFamily="18" charset="2"/>
                <a:cs typeface="Symbol" panose="05050102010706020507" pitchFamily="18" charset="2"/>
              </a:rPr>
              <a:t> </a:t>
            </a:r>
            <a:r>
              <a:rPr lang="en-US" sz="1400" spc="0" dirty="0">
                <a:effectLst/>
                <a:ea typeface="Symbol" panose="05050102010706020507" pitchFamily="18" charset="2"/>
                <a:cs typeface="Symbol" panose="05050102010706020507" pitchFamily="18" charset="2"/>
              </a:rPr>
              <a:t>in</a:t>
            </a:r>
            <a:r>
              <a:rPr lang="en-US" sz="1400" spc="-20" dirty="0">
                <a:effectLst/>
                <a:ea typeface="Symbol" panose="05050102010706020507" pitchFamily="18" charset="2"/>
                <a:cs typeface="Symbol" panose="05050102010706020507" pitchFamily="18" charset="2"/>
              </a:rPr>
              <a:t> </a:t>
            </a:r>
            <a:r>
              <a:rPr lang="en-US" sz="1400" spc="0" dirty="0">
                <a:effectLst/>
                <a:ea typeface="Symbol" panose="05050102010706020507" pitchFamily="18" charset="2"/>
                <a:cs typeface="Symbol" panose="05050102010706020507" pitchFamily="18" charset="2"/>
              </a:rPr>
              <a:t>practice</a:t>
            </a:r>
            <a:r>
              <a:rPr lang="en-US" sz="1400" spc="-50" dirty="0">
                <a:effectLst/>
                <a:ea typeface="Symbol" panose="05050102010706020507" pitchFamily="18" charset="2"/>
                <a:cs typeface="Symbol" panose="05050102010706020507" pitchFamily="18" charset="2"/>
              </a:rPr>
              <a:t> </a:t>
            </a:r>
            <a:r>
              <a:rPr lang="en-US" sz="1400" spc="0" dirty="0">
                <a:effectLst/>
                <a:ea typeface="Symbol" panose="05050102010706020507" pitchFamily="18" charset="2"/>
                <a:cs typeface="Symbol" panose="05050102010706020507" pitchFamily="18" charset="2"/>
              </a:rPr>
              <a:t>identifying</a:t>
            </a:r>
            <a:r>
              <a:rPr lang="en-US" sz="1400" spc="-30" dirty="0">
                <a:effectLst/>
                <a:ea typeface="Symbol" panose="05050102010706020507" pitchFamily="18" charset="2"/>
                <a:cs typeface="Symbol" panose="05050102010706020507" pitchFamily="18" charset="2"/>
              </a:rPr>
              <a:t> </a:t>
            </a:r>
            <a:r>
              <a:rPr lang="en-US" sz="1400" spc="0" dirty="0">
                <a:effectLst/>
                <a:ea typeface="Symbol" panose="05050102010706020507" pitchFamily="18" charset="2"/>
                <a:cs typeface="Symbol" panose="05050102010706020507" pitchFamily="18" charset="2"/>
              </a:rPr>
              <a:t>patterns</a:t>
            </a:r>
            <a:r>
              <a:rPr lang="en-US" sz="1400" spc="-40" dirty="0">
                <a:effectLst/>
                <a:ea typeface="Symbol" panose="05050102010706020507" pitchFamily="18" charset="2"/>
                <a:cs typeface="Symbol" panose="05050102010706020507" pitchFamily="18" charset="2"/>
              </a:rPr>
              <a:t> </a:t>
            </a:r>
            <a:r>
              <a:rPr lang="en-US" sz="1400" spc="0" dirty="0">
                <a:effectLst/>
                <a:ea typeface="Symbol" panose="05050102010706020507" pitchFamily="18" charset="2"/>
                <a:cs typeface="Symbol" panose="05050102010706020507" pitchFamily="18" charset="2"/>
              </a:rPr>
              <a:t>of</a:t>
            </a:r>
            <a:r>
              <a:rPr lang="en-US" sz="1400" spc="-40" dirty="0">
                <a:effectLst/>
                <a:ea typeface="Symbol" panose="05050102010706020507" pitchFamily="18" charset="2"/>
                <a:cs typeface="Symbol" panose="05050102010706020507" pitchFamily="18" charset="2"/>
              </a:rPr>
              <a:t> </a:t>
            </a:r>
            <a:r>
              <a:rPr lang="en-US" sz="1400" spc="0" dirty="0">
                <a:effectLst/>
                <a:ea typeface="Symbol" panose="05050102010706020507" pitchFamily="18" charset="2"/>
                <a:cs typeface="Symbol" panose="05050102010706020507" pitchFamily="18" charset="2"/>
              </a:rPr>
              <a:t>resource demands</a:t>
            </a:r>
            <a:r>
              <a:rPr lang="en-US" sz="1400" spc="-40" dirty="0">
                <a:effectLst/>
                <a:ea typeface="Symbol" panose="05050102010706020507" pitchFamily="18" charset="2"/>
                <a:cs typeface="Symbol" panose="05050102010706020507" pitchFamily="18" charset="2"/>
              </a:rPr>
              <a:t> </a:t>
            </a:r>
            <a:r>
              <a:rPr lang="en-US" sz="1400" spc="0" dirty="0">
                <a:effectLst/>
                <a:ea typeface="Symbol" panose="05050102010706020507" pitchFamily="18" charset="2"/>
                <a:cs typeface="Symbol" panose="05050102010706020507" pitchFamily="18" charset="2"/>
              </a:rPr>
              <a:t>among</a:t>
            </a:r>
            <a:r>
              <a:rPr lang="en-US" sz="1400" spc="-40" dirty="0">
                <a:effectLst/>
                <a:ea typeface="Symbol" panose="05050102010706020507" pitchFamily="18" charset="2"/>
                <a:cs typeface="Symbol" panose="05050102010706020507" pitchFamily="18" charset="2"/>
              </a:rPr>
              <a:t> </a:t>
            </a:r>
            <a:r>
              <a:rPr lang="en-US" sz="1400" spc="0" dirty="0">
                <a:effectLst/>
                <a:ea typeface="Symbol" panose="05050102010706020507" pitchFamily="18" charset="2"/>
                <a:cs typeface="Symbol" panose="05050102010706020507" pitchFamily="18" charset="2"/>
              </a:rPr>
              <a:t>different</a:t>
            </a:r>
            <a:r>
              <a:rPr lang="en-US" sz="1400" spc="-40" dirty="0">
                <a:effectLst/>
                <a:ea typeface="Symbol" panose="05050102010706020507" pitchFamily="18" charset="2"/>
                <a:cs typeface="Symbol" panose="05050102010706020507" pitchFamily="18" charset="2"/>
              </a:rPr>
              <a:t> </a:t>
            </a:r>
            <a:r>
              <a:rPr lang="en-US" sz="1400" spc="0" dirty="0">
                <a:effectLst/>
                <a:ea typeface="Symbol" panose="05050102010706020507" pitchFamily="18" charset="2"/>
                <a:cs typeface="Symbol" panose="05050102010706020507" pitchFamily="18" charset="2"/>
              </a:rPr>
              <a:t>user</a:t>
            </a:r>
            <a:r>
              <a:rPr lang="en-US" sz="1400" spc="-45" dirty="0">
                <a:effectLst/>
                <a:ea typeface="Symbol" panose="05050102010706020507" pitchFamily="18" charset="2"/>
                <a:cs typeface="Symbol" panose="05050102010706020507" pitchFamily="18" charset="2"/>
              </a:rPr>
              <a:t> </a:t>
            </a:r>
            <a:r>
              <a:rPr lang="en-US" sz="1400" spc="0" dirty="0">
                <a:effectLst/>
                <a:ea typeface="Symbol" panose="05050102010706020507" pitchFamily="18" charset="2"/>
                <a:cs typeface="Symbol" panose="05050102010706020507" pitchFamily="18" charset="2"/>
              </a:rPr>
              <a:t>groups;</a:t>
            </a:r>
            <a:r>
              <a:rPr lang="en-US" sz="1400" spc="-40" dirty="0">
                <a:effectLst/>
                <a:ea typeface="Symbol" panose="05050102010706020507" pitchFamily="18" charset="2"/>
                <a:cs typeface="Symbol" panose="05050102010706020507" pitchFamily="18" charset="2"/>
              </a:rPr>
              <a:t> </a:t>
            </a:r>
            <a:r>
              <a:rPr lang="en-US" sz="1400" spc="0" dirty="0">
                <a:effectLst/>
                <a:ea typeface="Symbol" panose="05050102010706020507" pitchFamily="18" charset="2"/>
                <a:cs typeface="Symbol" panose="05050102010706020507" pitchFamily="18" charset="2"/>
              </a:rPr>
              <a:t>places</a:t>
            </a:r>
            <a:r>
              <a:rPr lang="en-US" sz="1400" spc="-40" dirty="0">
                <a:effectLst/>
                <a:ea typeface="Symbol" panose="05050102010706020507" pitchFamily="18" charset="2"/>
                <a:cs typeface="Symbol" panose="05050102010706020507" pitchFamily="18" charset="2"/>
              </a:rPr>
              <a:t> </a:t>
            </a:r>
            <a:r>
              <a:rPr lang="en-US" sz="1400" spc="0" dirty="0">
                <a:effectLst/>
                <a:ea typeface="Symbol" panose="05050102010706020507" pitchFamily="18" charset="2"/>
                <a:cs typeface="Symbol" panose="05050102010706020507" pitchFamily="18" charset="2"/>
              </a:rPr>
              <a:t>where</a:t>
            </a:r>
            <a:r>
              <a:rPr lang="en-US" sz="1400" spc="-45" dirty="0">
                <a:effectLst/>
                <a:ea typeface="Symbol" panose="05050102010706020507" pitchFamily="18" charset="2"/>
                <a:cs typeface="Symbol" panose="05050102010706020507" pitchFamily="18" charset="2"/>
              </a:rPr>
              <a:t> </a:t>
            </a:r>
            <a:r>
              <a:rPr lang="en-US" sz="1400" spc="0" dirty="0">
                <a:effectLst/>
                <a:ea typeface="Symbol" panose="05050102010706020507" pitchFamily="18" charset="2"/>
                <a:cs typeface="Symbol" panose="05050102010706020507" pitchFamily="18" charset="2"/>
              </a:rPr>
              <a:t>people</a:t>
            </a:r>
            <a:r>
              <a:rPr lang="en-US" sz="1400" spc="-45" dirty="0">
                <a:effectLst/>
                <a:ea typeface="Symbol" panose="05050102010706020507" pitchFamily="18" charset="2"/>
                <a:cs typeface="Symbol" panose="05050102010706020507" pitchFamily="18" charset="2"/>
              </a:rPr>
              <a:t> </a:t>
            </a:r>
            <a:r>
              <a:rPr lang="en-US" sz="1400" spc="0" dirty="0">
                <a:effectLst/>
                <a:ea typeface="Symbol" panose="05050102010706020507" pitchFamily="18" charset="2"/>
                <a:cs typeface="Symbol" panose="05050102010706020507" pitchFamily="18" charset="2"/>
              </a:rPr>
              <a:t>do</a:t>
            </a:r>
            <a:r>
              <a:rPr lang="en-US" sz="1400" spc="-40" dirty="0">
                <a:effectLst/>
                <a:ea typeface="Symbol" panose="05050102010706020507" pitchFamily="18" charset="2"/>
                <a:cs typeface="Symbol" panose="05050102010706020507" pitchFamily="18" charset="2"/>
              </a:rPr>
              <a:t> </a:t>
            </a:r>
            <a:r>
              <a:rPr lang="en-US" sz="1400" spc="0" dirty="0">
                <a:effectLst/>
                <a:ea typeface="Symbol" panose="05050102010706020507" pitchFamily="18" charset="2"/>
                <a:cs typeface="Symbol" panose="05050102010706020507" pitchFamily="18" charset="2"/>
              </a:rPr>
              <a:t>not</a:t>
            </a:r>
            <a:r>
              <a:rPr lang="en-US" sz="1400" spc="-40" dirty="0">
                <a:effectLst/>
                <a:ea typeface="Symbol" panose="05050102010706020507" pitchFamily="18" charset="2"/>
                <a:cs typeface="Symbol" panose="05050102010706020507" pitchFamily="18" charset="2"/>
              </a:rPr>
              <a:t> </a:t>
            </a:r>
            <a:r>
              <a:rPr lang="en-US" sz="1400" spc="0" dirty="0">
                <a:effectLst/>
                <a:ea typeface="Symbol" panose="05050102010706020507" pitchFamily="18" charset="2"/>
                <a:cs typeface="Symbol" panose="05050102010706020507" pitchFamily="18" charset="2"/>
              </a:rPr>
              <a:t>communicate</a:t>
            </a:r>
            <a:r>
              <a:rPr lang="en-US" sz="1400" spc="-45" dirty="0">
                <a:effectLst/>
                <a:ea typeface="Symbol" panose="05050102010706020507" pitchFamily="18" charset="2"/>
                <a:cs typeface="Symbol" panose="05050102010706020507" pitchFamily="18" charset="2"/>
              </a:rPr>
              <a:t> </a:t>
            </a:r>
            <a:r>
              <a:rPr lang="en-US" sz="1400" spc="0" dirty="0">
                <a:effectLst/>
                <a:ea typeface="Symbol" panose="05050102010706020507" pitchFamily="18" charset="2"/>
                <a:cs typeface="Symbol" panose="05050102010706020507" pitchFamily="18" charset="2"/>
              </a:rPr>
              <a:t>with</a:t>
            </a:r>
            <a:r>
              <a:rPr lang="en-US" sz="1400" spc="-40" dirty="0">
                <a:effectLst/>
                <a:ea typeface="Symbol" panose="05050102010706020507" pitchFamily="18" charset="2"/>
                <a:cs typeface="Symbol" panose="05050102010706020507" pitchFamily="18" charset="2"/>
              </a:rPr>
              <a:t> </a:t>
            </a:r>
            <a:r>
              <a:rPr lang="en-US" sz="1400" spc="0" dirty="0">
                <a:effectLst/>
                <a:ea typeface="Symbol" panose="05050102010706020507" pitchFamily="18" charset="2"/>
                <a:cs typeface="Symbol" panose="05050102010706020507" pitchFamily="18" charset="2"/>
              </a:rPr>
              <a:t>each other</a:t>
            </a:r>
            <a:r>
              <a:rPr lang="en-US" sz="1400" spc="-50" dirty="0">
                <a:effectLst/>
                <a:ea typeface="Symbol" panose="05050102010706020507" pitchFamily="18" charset="2"/>
                <a:cs typeface="Symbol" panose="05050102010706020507" pitchFamily="18" charset="2"/>
              </a:rPr>
              <a:t> </a:t>
            </a:r>
            <a:r>
              <a:rPr lang="en-US" sz="1400" spc="0" dirty="0">
                <a:effectLst/>
                <a:ea typeface="Symbol" panose="05050102010706020507" pitchFamily="18" charset="2"/>
                <a:cs typeface="Symbol" panose="05050102010706020507" pitchFamily="18" charset="2"/>
              </a:rPr>
              <a:t>at</a:t>
            </a:r>
            <a:r>
              <a:rPr lang="en-US" sz="1400" spc="-30" dirty="0">
                <a:effectLst/>
                <a:ea typeface="Symbol" panose="05050102010706020507" pitchFamily="18" charset="2"/>
                <a:cs typeface="Symbol" panose="05050102010706020507" pitchFamily="18" charset="2"/>
              </a:rPr>
              <a:t> </a:t>
            </a:r>
            <a:r>
              <a:rPr lang="en-US" sz="1400" spc="0" dirty="0">
                <a:effectLst/>
                <a:ea typeface="Symbol" panose="05050102010706020507" pitchFamily="18" charset="2"/>
                <a:cs typeface="Symbol" panose="05050102010706020507" pitchFamily="18" charset="2"/>
              </a:rPr>
              <a:t>all</a:t>
            </a:r>
            <a:r>
              <a:rPr lang="en-US" sz="1400" spc="-30" dirty="0">
                <a:effectLst/>
                <a:ea typeface="Symbol" panose="05050102010706020507" pitchFamily="18" charset="2"/>
                <a:cs typeface="Symbol" panose="05050102010706020507" pitchFamily="18" charset="2"/>
              </a:rPr>
              <a:t> </a:t>
            </a:r>
            <a:r>
              <a:rPr lang="en-US" sz="1400" spc="0" dirty="0">
                <a:effectLst/>
                <a:ea typeface="Symbol" panose="05050102010706020507" pitchFamily="18" charset="2"/>
                <a:cs typeface="Symbol" panose="05050102010706020507" pitchFamily="18" charset="2"/>
              </a:rPr>
              <a:t>environment</a:t>
            </a:r>
            <a:r>
              <a:rPr lang="en-US" sz="1400" spc="-30" dirty="0">
                <a:effectLst/>
                <a:ea typeface="Symbol" panose="05050102010706020507" pitchFamily="18" charset="2"/>
                <a:cs typeface="Symbol" panose="05050102010706020507" pitchFamily="18" charset="2"/>
              </a:rPr>
              <a:t>-</a:t>
            </a:r>
            <a:r>
              <a:rPr lang="en-US" sz="1400" spc="0" dirty="0">
                <a:effectLst/>
                <a:ea typeface="Symbol" panose="05050102010706020507" pitchFamily="18" charset="2"/>
                <a:cs typeface="Symbol" panose="05050102010706020507" pitchFamily="18" charset="2"/>
              </a:rPr>
              <a:t>related</a:t>
            </a:r>
            <a:r>
              <a:rPr lang="en-US" sz="1400" spc="-35" dirty="0">
                <a:effectLst/>
                <a:ea typeface="Symbol" panose="05050102010706020507" pitchFamily="18" charset="2"/>
                <a:cs typeface="Symbol" panose="05050102010706020507" pitchFamily="18" charset="2"/>
              </a:rPr>
              <a:t> </a:t>
            </a:r>
            <a:r>
              <a:rPr lang="en-US" sz="1400" spc="0" dirty="0">
                <a:effectLst/>
                <a:ea typeface="Symbol" panose="05050102010706020507" pitchFamily="18" charset="2"/>
                <a:cs typeface="Symbol" panose="05050102010706020507" pitchFamily="18" charset="2"/>
              </a:rPr>
              <a:t>matters</a:t>
            </a:r>
            <a:r>
              <a:rPr lang="en-US" sz="1400" spc="-45" dirty="0">
                <a:effectLst/>
                <a:ea typeface="Symbol" panose="05050102010706020507" pitchFamily="18" charset="2"/>
                <a:cs typeface="Symbol" panose="05050102010706020507" pitchFamily="18" charset="2"/>
              </a:rPr>
              <a:t> </a:t>
            </a:r>
            <a:r>
              <a:rPr lang="en-US" sz="1400" spc="0" dirty="0">
                <a:effectLst/>
                <a:ea typeface="Symbol" panose="05050102010706020507" pitchFamily="18" charset="2"/>
                <a:cs typeface="Symbol" panose="05050102010706020507" pitchFamily="18" charset="2"/>
              </a:rPr>
              <a:t>that</a:t>
            </a:r>
            <a:r>
              <a:rPr lang="en-US" sz="1400" spc="-30" dirty="0">
                <a:effectLst/>
                <a:ea typeface="Symbol" panose="05050102010706020507" pitchFamily="18" charset="2"/>
                <a:cs typeface="Symbol" panose="05050102010706020507" pitchFamily="18" charset="2"/>
              </a:rPr>
              <a:t> </a:t>
            </a:r>
            <a:r>
              <a:rPr lang="en-US" sz="1400" spc="0" dirty="0">
                <a:effectLst/>
                <a:ea typeface="Symbol" panose="05050102010706020507" pitchFamily="18" charset="2"/>
                <a:cs typeface="Symbol" panose="05050102010706020507" pitchFamily="18" charset="2"/>
              </a:rPr>
              <a:t>we</a:t>
            </a:r>
            <a:r>
              <a:rPr lang="en-US" sz="1400" spc="-50" dirty="0">
                <a:effectLst/>
                <a:ea typeface="Symbol" panose="05050102010706020507" pitchFamily="18" charset="2"/>
                <a:cs typeface="Symbol" panose="05050102010706020507" pitchFamily="18" charset="2"/>
              </a:rPr>
              <a:t> </a:t>
            </a:r>
            <a:r>
              <a:rPr lang="en-US" sz="1400" spc="0" dirty="0">
                <a:effectLst/>
                <a:ea typeface="Symbol" panose="05050102010706020507" pitchFamily="18" charset="2"/>
                <a:cs typeface="Symbol" panose="05050102010706020507" pitchFamily="18" charset="2"/>
              </a:rPr>
              <a:t>could</a:t>
            </a:r>
            <a:r>
              <a:rPr lang="en-US" sz="1400" spc="-30" dirty="0">
                <a:effectLst/>
                <a:ea typeface="Symbol" panose="05050102010706020507" pitchFamily="18" charset="2"/>
                <a:cs typeface="Symbol" panose="05050102010706020507" pitchFamily="18" charset="2"/>
              </a:rPr>
              <a:t> </a:t>
            </a:r>
            <a:r>
              <a:rPr lang="en-US" sz="1400" spc="0" dirty="0">
                <a:effectLst/>
                <a:ea typeface="Symbol" panose="05050102010706020507" pitchFamily="18" charset="2"/>
                <a:cs typeface="Symbol" panose="05050102010706020507" pitchFamily="18" charset="2"/>
              </a:rPr>
              <a:t>be</a:t>
            </a:r>
            <a:r>
              <a:rPr lang="en-US" sz="1400" spc="-50" dirty="0">
                <a:effectLst/>
                <a:ea typeface="Symbol" panose="05050102010706020507" pitchFamily="18" charset="2"/>
                <a:cs typeface="Symbol" panose="05050102010706020507" pitchFamily="18" charset="2"/>
              </a:rPr>
              <a:t> </a:t>
            </a:r>
            <a:r>
              <a:rPr lang="en-US" sz="1400" spc="0" dirty="0">
                <a:effectLst/>
                <a:ea typeface="Symbol" panose="05050102010706020507" pitchFamily="18" charset="2"/>
                <a:cs typeface="Symbol" panose="05050102010706020507" pitchFamily="18" charset="2"/>
              </a:rPr>
              <a:t>giving</a:t>
            </a:r>
            <a:r>
              <a:rPr lang="en-US" sz="1400" spc="-35" dirty="0">
                <a:effectLst/>
                <a:ea typeface="Symbol" panose="05050102010706020507" pitchFamily="18" charset="2"/>
                <a:cs typeface="Symbol" panose="05050102010706020507" pitchFamily="18" charset="2"/>
              </a:rPr>
              <a:t> </a:t>
            </a:r>
            <a:r>
              <a:rPr lang="en-US" sz="1400" spc="0" dirty="0">
                <a:effectLst/>
                <a:ea typeface="Symbol" panose="05050102010706020507" pitchFamily="18" charset="2"/>
                <a:cs typeface="Symbol" panose="05050102010706020507" pitchFamily="18" charset="2"/>
              </a:rPr>
              <a:t>closer</a:t>
            </a:r>
            <a:r>
              <a:rPr lang="en-US" sz="1400" spc="-50" dirty="0">
                <a:effectLst/>
                <a:ea typeface="Symbol" panose="05050102010706020507" pitchFamily="18" charset="2"/>
                <a:cs typeface="Symbol" panose="05050102010706020507" pitchFamily="18" charset="2"/>
              </a:rPr>
              <a:t> </a:t>
            </a:r>
            <a:r>
              <a:rPr lang="en-US" sz="1400" spc="0" dirty="0">
                <a:effectLst/>
                <a:ea typeface="Symbol" panose="05050102010706020507" pitchFamily="18" charset="2"/>
                <a:cs typeface="Symbol" panose="05050102010706020507" pitchFamily="18" charset="2"/>
              </a:rPr>
              <a:t>attention</a:t>
            </a:r>
            <a:r>
              <a:rPr lang="en-US" sz="1400" spc="-30" dirty="0">
                <a:effectLst/>
                <a:ea typeface="Symbol" panose="05050102010706020507" pitchFamily="18" charset="2"/>
                <a:cs typeface="Symbol" panose="05050102010706020507" pitchFamily="18" charset="2"/>
              </a:rPr>
              <a:t> </a:t>
            </a:r>
            <a:r>
              <a:rPr lang="en-US" sz="1400" spc="0" dirty="0">
                <a:effectLst/>
                <a:ea typeface="Symbol" panose="05050102010706020507" pitchFamily="18" charset="2"/>
                <a:cs typeface="Symbol" panose="05050102010706020507" pitchFamily="18" charset="2"/>
              </a:rPr>
              <a:t>to</a:t>
            </a:r>
            <a:r>
              <a:rPr lang="en-US" sz="1400" spc="-45" dirty="0">
                <a:effectLst/>
                <a:ea typeface="Symbol" panose="05050102010706020507" pitchFamily="18" charset="2"/>
                <a:cs typeface="Symbol" panose="05050102010706020507" pitchFamily="18" charset="2"/>
              </a:rPr>
              <a:t> </a:t>
            </a:r>
            <a:r>
              <a:rPr lang="en-US" sz="1400" spc="0" dirty="0">
                <a:effectLst/>
                <a:ea typeface="Symbol" panose="05050102010706020507" pitchFamily="18" charset="2"/>
                <a:cs typeface="Symbol" panose="05050102010706020507" pitchFamily="18" charset="2"/>
              </a:rPr>
              <a:t>next </a:t>
            </a:r>
            <a:r>
              <a:rPr lang="en-US" sz="1400" spc="-10" dirty="0">
                <a:effectLst/>
                <a:ea typeface="Symbol" panose="05050102010706020507" pitchFamily="18" charset="2"/>
                <a:cs typeface="Symbol" panose="05050102010706020507" pitchFamily="18" charset="2"/>
              </a:rPr>
              <a:t>year.</a:t>
            </a:r>
            <a:endParaRPr lang="en-IN" sz="1400" spc="0" dirty="0">
              <a:effectLst/>
              <a:ea typeface="Symbol" panose="05050102010706020507" pitchFamily="18" charset="2"/>
              <a:cs typeface="Symbol" panose="05050102010706020507" pitchFamily="18" charset="2"/>
            </a:endParaRPr>
          </a:p>
        </p:txBody>
      </p:sp>
      <p:sp>
        <p:nvSpPr>
          <p:cNvPr id="4" name="Freeform 7" descr="preencoded.png">
            <a:extLst>
              <a:ext uri="{FF2B5EF4-FFF2-40B4-BE49-F238E27FC236}">
                <a16:creationId xmlns:a16="http://schemas.microsoft.com/office/drawing/2014/main" id="{AC75A76E-69EF-7857-C3C4-2EC72CACD72E}"/>
              </a:ext>
            </a:extLst>
          </p:cNvPr>
          <p:cNvSpPr/>
          <p:nvPr/>
        </p:nvSpPr>
        <p:spPr>
          <a:xfrm>
            <a:off x="8345103" y="625641"/>
            <a:ext cx="3185962" cy="5630779"/>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2"/>
            <a:stretch>
              <a:fillRect/>
            </a:stretch>
          </a:blipFill>
        </p:spPr>
        <p:txBody>
          <a:bodyPr/>
          <a:lstStyle/>
          <a:p>
            <a:endParaRPr lang="en-IN"/>
          </a:p>
        </p:txBody>
      </p:sp>
    </p:spTree>
    <p:extLst>
      <p:ext uri="{BB962C8B-B14F-4D97-AF65-F5344CB8AC3E}">
        <p14:creationId xmlns:p14="http://schemas.microsoft.com/office/powerpoint/2010/main" val="597251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38D9742-C093-CF21-EE43-47AFA59C1A52}"/>
              </a:ext>
            </a:extLst>
          </p:cNvPr>
          <p:cNvSpPr txBox="1"/>
          <p:nvPr/>
        </p:nvSpPr>
        <p:spPr>
          <a:xfrm>
            <a:off x="737118" y="886408"/>
            <a:ext cx="2380780" cy="707886"/>
          </a:xfrm>
          <a:prstGeom prst="rect">
            <a:avLst/>
          </a:prstGeom>
          <a:noFill/>
        </p:spPr>
        <p:txBody>
          <a:bodyPr wrap="none" rtlCol="0">
            <a:spAutoFit/>
          </a:bodyPr>
          <a:lstStyle/>
          <a:p>
            <a:r>
              <a:rPr lang="en-IN" sz="4000" b="1" dirty="0">
                <a:latin typeface="Calibri" panose="020F0502020204030204" pitchFamily="34" charset="0"/>
                <a:ea typeface="Calibri" panose="020F0502020204030204" pitchFamily="34" charset="0"/>
                <a:cs typeface="Calibri" panose="020F0502020204030204" pitchFamily="34" charset="0"/>
              </a:rPr>
              <a:t>SDG Goals</a:t>
            </a:r>
          </a:p>
        </p:txBody>
      </p:sp>
      <p:sp>
        <p:nvSpPr>
          <p:cNvPr id="6" name="TextBox 5">
            <a:extLst>
              <a:ext uri="{FF2B5EF4-FFF2-40B4-BE49-F238E27FC236}">
                <a16:creationId xmlns:a16="http://schemas.microsoft.com/office/drawing/2014/main" id="{79789049-20DD-9E98-7752-01AAB28F70E5}"/>
              </a:ext>
            </a:extLst>
          </p:cNvPr>
          <p:cNvSpPr txBox="1"/>
          <p:nvPr/>
        </p:nvSpPr>
        <p:spPr>
          <a:xfrm>
            <a:off x="886408" y="1819468"/>
            <a:ext cx="10254343" cy="3924151"/>
          </a:xfrm>
          <a:prstGeom prst="rect">
            <a:avLst/>
          </a:prstGeom>
          <a:noFill/>
        </p:spPr>
        <p:txBody>
          <a:bodyPr wrap="square" rtlCol="0">
            <a:spAutoFit/>
          </a:bodyPr>
          <a:lstStyle/>
          <a:p>
            <a:r>
              <a:rPr lang="en-US" sz="1800" b="1" dirty="0"/>
              <a:t>SDG </a:t>
            </a:r>
            <a:r>
              <a:rPr lang="en-US" b="1" dirty="0"/>
              <a:t>6</a:t>
            </a:r>
            <a:r>
              <a:rPr lang="en-US" sz="1800" b="1" dirty="0"/>
              <a:t>: </a:t>
            </a:r>
            <a:r>
              <a:rPr lang="en-IN" b="1" dirty="0"/>
              <a:t>Clean Water and Sanitation</a:t>
            </a:r>
            <a:endParaRPr lang="en-US" sz="1800" b="1" dirty="0"/>
          </a:p>
          <a:p>
            <a:r>
              <a:rPr lang="en-US" dirty="0"/>
              <a:t>Promotes awareness and responsible use of water resources through education and real-time updates</a:t>
            </a:r>
            <a:r>
              <a:rPr lang="en-US" sz="1800" dirty="0"/>
              <a:t>.</a:t>
            </a:r>
            <a:endParaRPr lang="en-US" sz="2000" dirty="0"/>
          </a:p>
          <a:p>
            <a:pPr>
              <a:lnSpc>
                <a:spcPts val="2600"/>
              </a:lnSpc>
            </a:pPr>
            <a:r>
              <a:rPr lang="en-US" sz="1800" b="1" dirty="0"/>
              <a:t>SDG 11:</a:t>
            </a:r>
            <a:r>
              <a:rPr lang="en-IN" dirty="0"/>
              <a:t> </a:t>
            </a:r>
            <a:r>
              <a:rPr lang="en-IN" b="1" dirty="0"/>
              <a:t>Sustainable Cities and Communities</a:t>
            </a:r>
            <a:endParaRPr lang="en-US" sz="1800" b="1" dirty="0">
              <a:solidFill>
                <a:srgbClr val="161613"/>
              </a:solidFill>
              <a:latin typeface="Inter"/>
              <a:ea typeface="Inter"/>
              <a:cs typeface="Inter"/>
              <a:sym typeface="Inter"/>
            </a:endParaRPr>
          </a:p>
          <a:p>
            <a:pPr marL="0" indent="0">
              <a:lnSpc>
                <a:spcPts val="2600"/>
              </a:lnSpc>
              <a:buNone/>
            </a:pPr>
            <a:r>
              <a:rPr lang="en-US" sz="2000" dirty="0"/>
              <a:t>Enhances resilience and disaster preparedness of river communities through timely alerts and communication.</a:t>
            </a:r>
          </a:p>
          <a:p>
            <a:pPr marL="0" indent="0">
              <a:lnSpc>
                <a:spcPts val="2600"/>
              </a:lnSpc>
              <a:buNone/>
            </a:pPr>
            <a:r>
              <a:rPr lang="en-US" sz="1800" b="1" dirty="0"/>
              <a:t>SDG 13:</a:t>
            </a:r>
            <a:r>
              <a:rPr lang="en-IN" dirty="0"/>
              <a:t> </a:t>
            </a:r>
            <a:r>
              <a:rPr lang="en-IN" b="1" dirty="0"/>
              <a:t>Climate Action</a:t>
            </a:r>
            <a:endParaRPr lang="en-US" sz="1800" b="1" dirty="0"/>
          </a:p>
          <a:p>
            <a:pPr>
              <a:lnSpc>
                <a:spcPts val="2600"/>
              </a:lnSpc>
            </a:pPr>
            <a:r>
              <a:rPr lang="en-US" sz="2000" dirty="0"/>
              <a:t>Supports adaptation to climate-related hazards by providing environmental data and safety guidelines.</a:t>
            </a:r>
          </a:p>
          <a:p>
            <a:pPr>
              <a:lnSpc>
                <a:spcPts val="2600"/>
              </a:lnSpc>
            </a:pPr>
            <a:r>
              <a:rPr lang="en-US" sz="1800" b="1" dirty="0"/>
              <a:t>SDG 9: </a:t>
            </a:r>
            <a:r>
              <a:rPr lang="en-IN" b="1" dirty="0"/>
              <a:t>Industry, Innovation and Infrastructure </a:t>
            </a:r>
          </a:p>
          <a:p>
            <a:pPr>
              <a:lnSpc>
                <a:spcPts val="2600"/>
              </a:lnSpc>
            </a:pPr>
            <a:r>
              <a:rPr lang="en-US" sz="2000" dirty="0"/>
              <a:t>Utilizes AI-driven digital innovation to improve infrastructure for communication and knowledge sharing.</a:t>
            </a:r>
          </a:p>
          <a:p>
            <a:pPr marL="0" indent="0">
              <a:lnSpc>
                <a:spcPts val="2600"/>
              </a:lnSpc>
              <a:buNone/>
            </a:pPr>
            <a:endParaRPr lang="en-US" sz="1800" b="1" dirty="0"/>
          </a:p>
          <a:p>
            <a:endParaRPr lang="en-IN"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54685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C568D-3050-6438-93B2-E5AF9F44308B}"/>
              </a:ext>
            </a:extLst>
          </p:cNvPr>
          <p:cNvSpPr>
            <a:spLocks noGrp="1"/>
          </p:cNvSpPr>
          <p:nvPr>
            <p:ph type="title"/>
          </p:nvPr>
        </p:nvSpPr>
        <p:spPr/>
        <p:txBody>
          <a:bodyPr/>
          <a:lstStyle/>
          <a:p>
            <a:r>
              <a:rPr lang="en-IN" dirty="0"/>
              <a:t>Technology Used	</a:t>
            </a:r>
          </a:p>
        </p:txBody>
      </p:sp>
      <p:sp>
        <p:nvSpPr>
          <p:cNvPr id="3" name="Content Placeholder 2">
            <a:extLst>
              <a:ext uri="{FF2B5EF4-FFF2-40B4-BE49-F238E27FC236}">
                <a16:creationId xmlns:a16="http://schemas.microsoft.com/office/drawing/2014/main" id="{8A5B179F-098B-C6BE-CCDC-17FFD09F1CE9}"/>
              </a:ext>
            </a:extLst>
          </p:cNvPr>
          <p:cNvSpPr>
            <a:spLocks noGrp="1"/>
          </p:cNvSpPr>
          <p:nvPr>
            <p:ph idx="1"/>
          </p:nvPr>
        </p:nvSpPr>
        <p:spPr/>
        <p:txBody>
          <a:bodyPr>
            <a:normAutofit/>
          </a:bodyPr>
          <a:lstStyle/>
          <a:p>
            <a:r>
              <a:rPr lang="en-IN" sz="2000" dirty="0">
                <a:solidFill>
                  <a:schemeClr val="tx1">
                    <a:lumMod val="95000"/>
                    <a:lumOff val="5000"/>
                  </a:schemeClr>
                </a:solidFill>
              </a:rPr>
              <a:t>Python</a:t>
            </a:r>
          </a:p>
          <a:p>
            <a:r>
              <a:rPr lang="en-US" sz="2000" spc="-20" dirty="0">
                <a:effectLst/>
                <a:ea typeface="Times New Roman" panose="02020603050405020304" pitchFamily="18" charset="0"/>
              </a:rPr>
              <a:t>JavaScript</a:t>
            </a:r>
            <a:endParaRPr lang="en-IN" sz="2000" dirty="0">
              <a:solidFill>
                <a:schemeClr val="tx1">
                  <a:lumMod val="95000"/>
                  <a:lumOff val="5000"/>
                </a:schemeClr>
              </a:solidFill>
            </a:endParaRPr>
          </a:p>
          <a:p>
            <a:r>
              <a:rPr lang="en-US" sz="2000" spc="-20" dirty="0">
                <a:effectLst/>
                <a:ea typeface="Times New Roman" panose="02020603050405020304" pitchFamily="18" charset="0"/>
              </a:rPr>
              <a:t>Node.js </a:t>
            </a:r>
          </a:p>
          <a:p>
            <a:r>
              <a:rPr lang="en-US" sz="2000" spc="-20" dirty="0">
                <a:effectLst/>
                <a:ea typeface="Times New Roman" panose="02020603050405020304" pitchFamily="18" charset="0"/>
              </a:rPr>
              <a:t>TypeScript </a:t>
            </a:r>
          </a:p>
          <a:p>
            <a:r>
              <a:rPr lang="en-US" sz="2000" spc="-20" dirty="0">
                <a:effectLst/>
                <a:ea typeface="Times New Roman" panose="02020603050405020304" pitchFamily="18" charset="0"/>
              </a:rPr>
              <a:t>Cloud Certifications </a:t>
            </a:r>
          </a:p>
          <a:p>
            <a:r>
              <a:rPr lang="en-US" sz="2000" spc="-20" dirty="0">
                <a:effectLst/>
                <a:ea typeface="Times New Roman" panose="02020603050405020304" pitchFamily="18" charset="0"/>
              </a:rPr>
              <a:t>APIs </a:t>
            </a:r>
            <a:endParaRPr lang="en-US" sz="2000" spc="-20" dirty="0">
              <a:ea typeface="Times New Roman" panose="02020603050405020304" pitchFamily="18" charset="0"/>
            </a:endParaRPr>
          </a:p>
          <a:p>
            <a:r>
              <a:rPr lang="en-IN" sz="2000" spc="-20" dirty="0"/>
              <a:t>NumPy / Pandas</a:t>
            </a:r>
          </a:p>
          <a:p>
            <a:pPr marL="0" indent="0">
              <a:buNone/>
            </a:pPr>
            <a:endParaRPr lang="en-IN" sz="2800" b="1" dirty="0">
              <a:solidFill>
                <a:schemeClr val="tx1">
                  <a:lumMod val="95000"/>
                  <a:lumOff val="5000"/>
                </a:schemeClr>
              </a:solidFill>
            </a:endParaRPr>
          </a:p>
          <a:p>
            <a:endParaRPr lang="en-IN" dirty="0"/>
          </a:p>
        </p:txBody>
      </p:sp>
      <p:sp>
        <p:nvSpPr>
          <p:cNvPr id="5" name="Freeform 7" descr="preencoded.png">
            <a:extLst>
              <a:ext uri="{FF2B5EF4-FFF2-40B4-BE49-F238E27FC236}">
                <a16:creationId xmlns:a16="http://schemas.microsoft.com/office/drawing/2014/main" id="{F3BF823E-A58E-E2EB-1EA7-5F6A05A5120A}"/>
              </a:ext>
            </a:extLst>
          </p:cNvPr>
          <p:cNvSpPr/>
          <p:nvPr/>
        </p:nvSpPr>
        <p:spPr>
          <a:xfrm>
            <a:off x="8102600" y="2446868"/>
            <a:ext cx="2692399" cy="3767666"/>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2"/>
            <a:stretch>
              <a:fillRect/>
            </a:stretch>
          </a:blipFill>
        </p:spPr>
        <p:txBody>
          <a:bodyPr/>
          <a:lstStyle/>
          <a:p>
            <a:endParaRPr lang="en-IN"/>
          </a:p>
        </p:txBody>
      </p:sp>
    </p:spTree>
    <p:extLst>
      <p:ext uri="{BB962C8B-B14F-4D97-AF65-F5344CB8AC3E}">
        <p14:creationId xmlns:p14="http://schemas.microsoft.com/office/powerpoint/2010/main" val="337596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C9CE5-B130-0EC8-B8B5-AA89DA3F1294}"/>
              </a:ext>
            </a:extLst>
          </p:cNvPr>
          <p:cNvSpPr>
            <a:spLocks noGrp="1"/>
          </p:cNvSpPr>
          <p:nvPr>
            <p:ph type="title"/>
          </p:nvPr>
        </p:nvSpPr>
        <p:spPr/>
        <p:txBody>
          <a:bodyPr/>
          <a:lstStyle/>
          <a:p>
            <a:r>
              <a:rPr lang="en-IN" dirty="0"/>
              <a:t>Workflow Diagram</a:t>
            </a:r>
          </a:p>
        </p:txBody>
      </p:sp>
      <p:pic>
        <p:nvPicPr>
          <p:cNvPr id="5" name="Content Placeholder 4">
            <a:extLst>
              <a:ext uri="{FF2B5EF4-FFF2-40B4-BE49-F238E27FC236}">
                <a16:creationId xmlns:a16="http://schemas.microsoft.com/office/drawing/2014/main" id="{18E1BD8E-6962-5511-7DA6-49203DA87937}"/>
              </a:ext>
            </a:extLst>
          </p:cNvPr>
          <p:cNvPicPr>
            <a:picLocks noGrp="1" noChangeAspect="1"/>
          </p:cNvPicPr>
          <p:nvPr>
            <p:ph idx="1"/>
          </p:nvPr>
        </p:nvPicPr>
        <p:blipFill>
          <a:blip r:embed="rId2"/>
          <a:stretch>
            <a:fillRect/>
          </a:stretch>
        </p:blipFill>
        <p:spPr>
          <a:xfrm>
            <a:off x="3510074" y="2557463"/>
            <a:ext cx="5171852" cy="3317875"/>
          </a:xfrm>
        </p:spPr>
      </p:pic>
    </p:spTree>
    <p:extLst>
      <p:ext uri="{BB962C8B-B14F-4D97-AF65-F5344CB8AC3E}">
        <p14:creationId xmlns:p14="http://schemas.microsoft.com/office/powerpoint/2010/main" val="1116752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AFFA5-A4EB-94D4-31A2-50F53E7E3EF4}"/>
              </a:ext>
            </a:extLst>
          </p:cNvPr>
          <p:cNvSpPr>
            <a:spLocks noGrp="1"/>
          </p:cNvSpPr>
          <p:nvPr>
            <p:ph type="title"/>
          </p:nvPr>
        </p:nvSpPr>
        <p:spPr>
          <a:xfrm>
            <a:off x="1136782" y="611819"/>
            <a:ext cx="9609668" cy="608400"/>
          </a:xfrm>
        </p:spPr>
        <p:txBody>
          <a:bodyPr/>
          <a:lstStyle/>
          <a:p>
            <a:r>
              <a:rPr lang="en-IN" dirty="0"/>
              <a:t>Methodology</a:t>
            </a:r>
          </a:p>
        </p:txBody>
      </p:sp>
      <p:sp>
        <p:nvSpPr>
          <p:cNvPr id="5" name="Rectangle 1">
            <a:extLst>
              <a:ext uri="{FF2B5EF4-FFF2-40B4-BE49-F238E27FC236}">
                <a16:creationId xmlns:a16="http://schemas.microsoft.com/office/drawing/2014/main" id="{34C95899-8771-3611-FA87-080D4D627630}"/>
              </a:ext>
            </a:extLst>
          </p:cNvPr>
          <p:cNvSpPr>
            <a:spLocks noGrp="1" noChangeArrowheads="1"/>
          </p:cNvSpPr>
          <p:nvPr>
            <p:ph type="body" idx="1"/>
          </p:nvPr>
        </p:nvSpPr>
        <p:spPr bwMode="auto">
          <a:xfrm>
            <a:off x="667486" y="1142536"/>
            <a:ext cx="10857028" cy="550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chemeClr val="tx1"/>
                </a:solidFill>
                <a:effectLst/>
                <a:ea typeface="Calibri" panose="020F0502020204030204" pitchFamily="34" charset="0"/>
                <a:cs typeface="Calibri" panose="020F0502020204030204" pitchFamily="34" charset="0"/>
              </a:rPr>
              <a:t>Data Collection</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200" b="0" i="0" u="none" strike="noStrike" cap="none" normalizeH="0" baseline="0" dirty="0">
                <a:ln>
                  <a:noFill/>
                </a:ln>
                <a:solidFill>
                  <a:schemeClr val="tx1"/>
                </a:solidFill>
                <a:effectLst/>
                <a:ea typeface="Calibri" panose="020F0502020204030204" pitchFamily="34" charset="0"/>
                <a:cs typeface="Calibri" panose="020F0502020204030204" pitchFamily="34" charset="0"/>
              </a:rPr>
              <a:t>Collected textual data related to river conditions, flood alerts, environmental guidelines, and community FAQs from government portals, NGOs, and verified open data sources to build a rich knowledge base for the chatbot.</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solidFill>
                <a:schemeClr val="tx1"/>
              </a:solidFill>
              <a:effectLst/>
              <a:ea typeface="Calibri" panose="020F0502020204030204" pitchFamily="34" charset="0"/>
              <a:cs typeface="Calibri" panose="020F0502020204030204" pitchFamily="34" charset="0"/>
            </a:endParaRP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chemeClr val="tx1"/>
                </a:solidFill>
                <a:effectLst/>
                <a:ea typeface="Calibri" panose="020F0502020204030204" pitchFamily="34" charset="0"/>
                <a:cs typeface="Calibri" panose="020F0502020204030204" pitchFamily="34" charset="0"/>
              </a:rPr>
              <a:t>Data Annotation</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200" b="0" i="0" u="none" strike="noStrike" cap="none" normalizeH="0" baseline="0" dirty="0">
                <a:ln>
                  <a:noFill/>
                </a:ln>
                <a:solidFill>
                  <a:schemeClr val="tx1"/>
                </a:solidFill>
                <a:effectLst/>
                <a:ea typeface="Calibri" panose="020F0502020204030204" pitchFamily="34" charset="0"/>
                <a:cs typeface="Calibri" panose="020F0502020204030204" pitchFamily="34" charset="0"/>
              </a:rPr>
              <a:t>Annotated the collected data by categorizing it into intents (e.g., flood alert, water level status, conservation tips) and entities (e.g., river names, locations, dates) to train the Natural Language Understanding (NLU) module effectively.</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solidFill>
                <a:schemeClr val="tx1"/>
              </a:solidFill>
              <a:effectLst/>
              <a:ea typeface="Calibri" panose="020F0502020204030204" pitchFamily="34" charset="0"/>
              <a:cs typeface="Calibri" panose="020F0502020204030204" pitchFamily="34" charset="0"/>
            </a:endParaRP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chemeClr val="tx1"/>
                </a:solidFill>
                <a:effectLst/>
                <a:ea typeface="Calibri" panose="020F0502020204030204" pitchFamily="34" charset="0"/>
                <a:cs typeface="Calibri" panose="020F0502020204030204" pitchFamily="34" charset="0"/>
              </a:rPr>
              <a:t>Preprocessing</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200" b="0" i="0" u="none" strike="noStrike" cap="none" normalizeH="0" baseline="0" dirty="0">
                <a:ln>
                  <a:noFill/>
                </a:ln>
                <a:solidFill>
                  <a:schemeClr val="tx1"/>
                </a:solidFill>
                <a:effectLst/>
                <a:ea typeface="Calibri" panose="020F0502020204030204" pitchFamily="34" charset="0"/>
                <a:cs typeface="Calibri" panose="020F0502020204030204" pitchFamily="34" charset="0"/>
              </a:rPr>
              <a:t>Cleaned and structured the text data by removing duplicates, correcting grammar, and standardizing terminology. Preprocessing also included tokenization and lemmatization to enhance model comprehension and performance.</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solidFill>
                <a:schemeClr val="tx1"/>
              </a:solidFill>
              <a:effectLst/>
              <a:ea typeface="Calibri" panose="020F0502020204030204" pitchFamily="34" charset="0"/>
              <a:cs typeface="Calibri" panose="020F0502020204030204" pitchFamily="34" charset="0"/>
            </a:endParaRP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chemeClr val="tx1"/>
                </a:solidFill>
                <a:effectLst/>
                <a:ea typeface="Calibri" panose="020F0502020204030204" pitchFamily="34" charset="0"/>
                <a:cs typeface="Calibri" panose="020F0502020204030204" pitchFamily="34" charset="0"/>
              </a:rPr>
              <a:t>Model Development</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200" b="0" i="0" u="none" strike="noStrike" cap="none" normalizeH="0" baseline="0" dirty="0">
                <a:ln>
                  <a:noFill/>
                </a:ln>
                <a:solidFill>
                  <a:schemeClr val="tx1"/>
                </a:solidFill>
                <a:effectLst/>
                <a:ea typeface="Calibri" panose="020F0502020204030204" pitchFamily="34" charset="0"/>
                <a:cs typeface="Calibri" panose="020F0502020204030204" pitchFamily="34" charset="0"/>
              </a:rPr>
              <a:t>Developed an AI-powered chatbot using NLP frameworks like Rasa or </a:t>
            </a:r>
            <a:r>
              <a:rPr kumimoji="0" lang="en-US" altLang="en-US" sz="1200" b="0" i="0" u="none" strike="noStrike" cap="none" normalizeH="0" baseline="0" dirty="0" err="1">
                <a:ln>
                  <a:noFill/>
                </a:ln>
                <a:solidFill>
                  <a:schemeClr val="tx1"/>
                </a:solidFill>
                <a:effectLst/>
                <a:ea typeface="Calibri" panose="020F0502020204030204" pitchFamily="34" charset="0"/>
                <a:cs typeface="Calibri" panose="020F0502020204030204" pitchFamily="34" charset="0"/>
              </a:rPr>
              <a:t>Dialogflow</a:t>
            </a:r>
            <a:r>
              <a:rPr kumimoji="0" lang="en-US" altLang="en-US" sz="1200" b="0" i="0" u="none" strike="noStrike" cap="none" normalizeH="0" baseline="0" dirty="0">
                <a:ln>
                  <a:noFill/>
                </a:ln>
                <a:solidFill>
                  <a:schemeClr val="tx1"/>
                </a:solidFill>
                <a:effectLst/>
                <a:ea typeface="Calibri" panose="020F0502020204030204" pitchFamily="34" charset="0"/>
                <a:cs typeface="Calibri" panose="020F0502020204030204" pitchFamily="34" charset="0"/>
              </a:rPr>
              <a:t>, with a focus on intent classification, entity recognition, and context handling to ensure meaningful and context-aware conversations with users.</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solidFill>
                <a:schemeClr val="tx1"/>
              </a:solidFill>
              <a:effectLst/>
              <a:ea typeface="Calibri" panose="020F0502020204030204" pitchFamily="34" charset="0"/>
              <a:cs typeface="Calibri" panose="020F0502020204030204" pitchFamily="34" charset="0"/>
            </a:endParaRP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chemeClr val="tx1"/>
                </a:solidFill>
                <a:effectLst/>
                <a:ea typeface="Calibri" panose="020F0502020204030204" pitchFamily="34" charset="0"/>
                <a:cs typeface="Calibri" panose="020F0502020204030204" pitchFamily="34" charset="0"/>
              </a:rPr>
              <a:t>Model Optimization</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200" b="0" i="0" u="none" strike="noStrike" cap="none" normalizeH="0" baseline="0" dirty="0">
                <a:ln>
                  <a:noFill/>
                </a:ln>
                <a:solidFill>
                  <a:schemeClr val="tx1"/>
                </a:solidFill>
                <a:effectLst/>
                <a:ea typeface="Calibri" panose="020F0502020204030204" pitchFamily="34" charset="0"/>
                <a:cs typeface="Calibri" panose="020F0502020204030204" pitchFamily="34" charset="0"/>
              </a:rPr>
              <a:t>Fine-tuned the chatbot using user feedback and conversation logs. Techniques like intent confidence tuning, fallback mechanisms, and response variation were applied to make the chatbot more accurate, responsive, and human-like.</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solidFill>
                <a:schemeClr val="tx1"/>
              </a:solidFill>
              <a:effectLst/>
              <a:ea typeface="Calibri" panose="020F0502020204030204" pitchFamily="34" charset="0"/>
              <a:cs typeface="Calibri" panose="020F0502020204030204" pitchFamily="34" charset="0"/>
            </a:endParaRP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chemeClr val="tx1"/>
                </a:solidFill>
                <a:effectLst/>
                <a:ea typeface="Calibri" panose="020F0502020204030204" pitchFamily="34" charset="0"/>
                <a:cs typeface="Calibri" panose="020F0502020204030204" pitchFamily="34" charset="0"/>
              </a:rPr>
              <a:t>Interface Development</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200" b="0" i="0" u="none" strike="noStrike" cap="none" normalizeH="0" baseline="0" dirty="0">
                <a:ln>
                  <a:noFill/>
                </a:ln>
                <a:solidFill>
                  <a:schemeClr val="tx1"/>
                </a:solidFill>
                <a:effectLst/>
                <a:ea typeface="Calibri" panose="020F0502020204030204" pitchFamily="34" charset="0"/>
                <a:cs typeface="Calibri" panose="020F0502020204030204" pitchFamily="34" charset="0"/>
              </a:rPr>
              <a:t>Built a user-friendly web-based interface where users can interact with the chatbot. The interface includes features like multi-language support, voice-to-text input, and accessibility for mobile devices to ensure inclusivity.</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solidFill>
                <a:schemeClr val="tx1"/>
              </a:solidFill>
              <a:effectLst/>
              <a:ea typeface="Calibri" panose="020F0502020204030204" pitchFamily="34" charset="0"/>
              <a:cs typeface="Calibri" panose="020F0502020204030204" pitchFamily="34" charset="0"/>
            </a:endParaRP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chemeClr val="tx1"/>
                </a:solidFill>
                <a:effectLst/>
                <a:ea typeface="Calibri" panose="020F0502020204030204" pitchFamily="34" charset="0"/>
                <a:cs typeface="Calibri" panose="020F0502020204030204" pitchFamily="34" charset="0"/>
              </a:rPr>
              <a:t>Deployment (Local)</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200" b="0" i="0" u="none" strike="noStrike" cap="none" normalizeH="0" baseline="0" dirty="0">
                <a:ln>
                  <a:noFill/>
                </a:ln>
                <a:solidFill>
                  <a:schemeClr val="tx1"/>
                </a:solidFill>
                <a:effectLst/>
                <a:ea typeface="Calibri" panose="020F0502020204030204" pitchFamily="34" charset="0"/>
                <a:cs typeface="Calibri" panose="020F0502020204030204" pitchFamily="34" charset="0"/>
              </a:rPr>
              <a:t>Integrated and deployed the chatbot on a local server or device to allow offline usage in remote river communities with limited internet connectivity. This ensures uninterrupted access to vital information during emergencies.</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94938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28DDB-4599-25DE-8BA2-EB7A9C94441D}"/>
              </a:ext>
            </a:extLst>
          </p:cNvPr>
          <p:cNvSpPr>
            <a:spLocks noGrp="1"/>
          </p:cNvSpPr>
          <p:nvPr>
            <p:ph type="title"/>
          </p:nvPr>
        </p:nvSpPr>
        <p:spPr>
          <a:xfrm>
            <a:off x="866194" y="705340"/>
            <a:ext cx="9609668" cy="610276"/>
          </a:xfrm>
        </p:spPr>
        <p:txBody>
          <a:bodyPr/>
          <a:lstStyle/>
          <a:p>
            <a:r>
              <a:rPr lang="en-IN" dirty="0"/>
              <a:t>Expected Outcomes </a:t>
            </a:r>
          </a:p>
        </p:txBody>
      </p:sp>
      <p:sp>
        <p:nvSpPr>
          <p:cNvPr id="4" name="Rectangle 1">
            <a:extLst>
              <a:ext uri="{FF2B5EF4-FFF2-40B4-BE49-F238E27FC236}">
                <a16:creationId xmlns:a16="http://schemas.microsoft.com/office/drawing/2014/main" id="{3A4DDBED-8A35-F413-E9D4-771A74E8B5CA}"/>
              </a:ext>
            </a:extLst>
          </p:cNvPr>
          <p:cNvSpPr>
            <a:spLocks noGrp="1" noChangeArrowheads="1"/>
          </p:cNvSpPr>
          <p:nvPr>
            <p:ph type="body" idx="1"/>
          </p:nvPr>
        </p:nvSpPr>
        <p:spPr bwMode="auto">
          <a:xfrm>
            <a:off x="880074" y="1536174"/>
            <a:ext cx="10431851"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buClrTx/>
              <a:buSzTx/>
              <a:buFontTx/>
              <a:buChar char="•"/>
            </a:pPr>
            <a:r>
              <a:rPr lang="en-US" b="1" dirty="0"/>
              <a:t>Increased Access to Real-Time Information</a:t>
            </a:r>
            <a:br>
              <a:rPr kumimoji="0" lang="en-US" altLang="en-US" b="0" i="0" u="none" strike="noStrike" cap="none" normalizeH="0" baseline="0" dirty="0">
                <a:ln>
                  <a:noFill/>
                </a:ln>
                <a:solidFill>
                  <a:schemeClr val="tx1"/>
                </a:solidFill>
                <a:effectLst/>
              </a:rPr>
            </a:br>
            <a:r>
              <a:rPr lang="en-US" dirty="0"/>
              <a:t>River communities will have immediate access to updates on weather, water levels, and emergencies, helping them make informed decisions.</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b="1" dirty="0"/>
              <a:t>Improved Disaster Preparedness and Response </a:t>
            </a:r>
          </a:p>
          <a:p>
            <a:pPr marL="0" marR="0" lvl="0" indent="0" algn="l" defTabSz="914400" rtl="0" eaLnBrk="0" fontAlgn="base" latinLnBrk="0" hangingPunct="0">
              <a:lnSpc>
                <a:spcPct val="100000"/>
              </a:lnSpc>
              <a:spcBef>
                <a:spcPct val="0"/>
              </a:spcBef>
              <a:spcAft>
                <a:spcPct val="0"/>
              </a:spcAft>
              <a:buClrTx/>
              <a:buSzTx/>
              <a:tabLst/>
            </a:pPr>
            <a:r>
              <a:rPr lang="en-US" dirty="0"/>
              <a:t>The chatbot will enhance community readiness by providing early warnings and emergency instructions, reducing the impact of floods and other disasters.</a:t>
            </a:r>
          </a:p>
          <a:p>
            <a:pPr marL="0" marR="0" lvl="0" indent="0" algn="l" defTabSz="914400" rtl="0" eaLnBrk="0" fontAlgn="base" latinLnBrk="0" hangingPunct="0">
              <a:lnSpc>
                <a:spcPct val="100000"/>
              </a:lnSpc>
              <a:spcBef>
                <a:spcPct val="0"/>
              </a:spcBef>
              <a:spcAft>
                <a:spcPct val="0"/>
              </a:spcAft>
              <a:buClrTx/>
              <a:buSzTx/>
              <a:buFontTx/>
              <a:buChar char="•"/>
              <a:tabLst/>
            </a:pPr>
            <a:r>
              <a:rPr lang="en-US" b="1" dirty="0"/>
              <a:t>Greater Awareness of Sustainable Practices </a:t>
            </a:r>
          </a:p>
          <a:p>
            <a:pPr defTabSz="914400" eaLnBrk="0" fontAlgn="base" hangingPunct="0">
              <a:spcBef>
                <a:spcPct val="0"/>
              </a:spcBef>
              <a:spcAft>
                <a:spcPct val="0"/>
              </a:spcAft>
              <a:buClrTx/>
              <a:buSzTx/>
            </a:pPr>
            <a:r>
              <a:rPr lang="en-US" dirty="0"/>
              <a:t>Residents will gain knowledge about pollution control, water conservation, and river ecosystem protection, leading to more environmentally conscious behavior.</a:t>
            </a:r>
            <a:endParaRPr lang="en-US" b="1" dirty="0">
              <a:ea typeface="Calibri" panose="020F0502020204030204" pitchFamily="34" charset="0"/>
              <a:cs typeface="Calibri" panose="020F0502020204030204" pitchFamily="34" charset="0"/>
            </a:endParaRPr>
          </a:p>
          <a:p>
            <a:pPr defTabSz="914400" eaLnBrk="0" fontAlgn="base" hangingPunct="0">
              <a:spcBef>
                <a:spcPct val="0"/>
              </a:spcBef>
              <a:spcAft>
                <a:spcPct val="0"/>
              </a:spcAft>
              <a:buClrTx/>
              <a:buSzTx/>
              <a:buFontTx/>
              <a:buChar char="•"/>
            </a:pPr>
            <a:r>
              <a:rPr lang="en-US" b="1" dirty="0"/>
              <a:t>Reduced Information Gaps in Remote Areas</a:t>
            </a:r>
            <a:br>
              <a:rPr lang="en-US" dirty="0">
                <a:ea typeface="Calibri" panose="020F0502020204030204" pitchFamily="34" charset="0"/>
                <a:cs typeface="Calibri" panose="020F0502020204030204" pitchFamily="34" charset="0"/>
              </a:rPr>
            </a:br>
            <a:r>
              <a:rPr lang="en-US" dirty="0"/>
              <a:t>Even remote or underserved communities will benefit from easily accessible, multilingual chatbot services via mobile or messaging apps.</a:t>
            </a:r>
            <a:endParaRPr kumimoji="0" lang="en-US" altLang="en-US" b="0" i="0" u="none" strike="noStrike" cap="none" normalizeH="0" baseline="0" dirty="0">
              <a:ln>
                <a:noFill/>
              </a:ln>
              <a:solidFill>
                <a:schemeClr val="tx1"/>
              </a:solidFill>
              <a:effectLst/>
            </a:endParaRPr>
          </a:p>
        </p:txBody>
      </p:sp>
      <p:sp>
        <p:nvSpPr>
          <p:cNvPr id="6" name="TextBox 5">
            <a:extLst>
              <a:ext uri="{FF2B5EF4-FFF2-40B4-BE49-F238E27FC236}">
                <a16:creationId xmlns:a16="http://schemas.microsoft.com/office/drawing/2014/main" id="{EE44C769-6C0E-85E0-3A22-41388BDA07DF}"/>
              </a:ext>
            </a:extLst>
          </p:cNvPr>
          <p:cNvSpPr txBox="1"/>
          <p:nvPr/>
        </p:nvSpPr>
        <p:spPr>
          <a:xfrm>
            <a:off x="2341984" y="4357396"/>
            <a:ext cx="184731" cy="369332"/>
          </a:xfrm>
          <a:prstGeom prst="rect">
            <a:avLst/>
          </a:prstGeom>
          <a:noFill/>
        </p:spPr>
        <p:txBody>
          <a:bodyPr wrap="none" rtlCol="0">
            <a:spAutoFit/>
          </a:bodyPr>
          <a:lstStyle/>
          <a:p>
            <a:endParaRPr lang="en-IN" dirty="0"/>
          </a:p>
        </p:txBody>
      </p:sp>
    </p:spTree>
    <p:extLst>
      <p:ext uri="{BB962C8B-B14F-4D97-AF65-F5344CB8AC3E}">
        <p14:creationId xmlns:p14="http://schemas.microsoft.com/office/powerpoint/2010/main" val="3811369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3B69E-B5BD-0D7E-9B15-D6BC194946C6}"/>
              </a:ext>
            </a:extLst>
          </p:cNvPr>
          <p:cNvSpPr>
            <a:spLocks noGrp="1"/>
          </p:cNvSpPr>
          <p:nvPr>
            <p:ph type="title"/>
          </p:nvPr>
        </p:nvSpPr>
        <p:spPr>
          <a:xfrm>
            <a:off x="838200" y="434867"/>
            <a:ext cx="10515600" cy="1325563"/>
          </a:xfrm>
        </p:spPr>
        <p:txBody>
          <a:bodyPr/>
          <a:lstStyle/>
          <a:p>
            <a:r>
              <a:rPr lang="en-IN" dirty="0"/>
              <a:t>Literature Survey	</a:t>
            </a:r>
          </a:p>
        </p:txBody>
      </p:sp>
      <p:sp>
        <p:nvSpPr>
          <p:cNvPr id="3" name="Content Placeholder 2">
            <a:extLst>
              <a:ext uri="{FF2B5EF4-FFF2-40B4-BE49-F238E27FC236}">
                <a16:creationId xmlns:a16="http://schemas.microsoft.com/office/drawing/2014/main" id="{4C01EA55-2671-1ED1-6C8C-4C1D7BA6AE89}"/>
              </a:ext>
            </a:extLst>
          </p:cNvPr>
          <p:cNvSpPr>
            <a:spLocks noGrp="1"/>
          </p:cNvSpPr>
          <p:nvPr>
            <p:ph idx="1"/>
          </p:nvPr>
        </p:nvSpPr>
        <p:spPr/>
        <p:txBody>
          <a:bodyPr>
            <a:normAutofit/>
          </a:bodyPr>
          <a:lstStyle/>
          <a:p>
            <a:r>
              <a:rPr lang="en-US" sz="1800" dirty="0">
                <a:effectLst/>
                <a:latin typeface="Times New Roman" panose="02020603050405020304" pitchFamily="18" charset="0"/>
                <a:ea typeface="Times New Roman" panose="02020603050405020304" pitchFamily="18" charset="0"/>
              </a:rPr>
              <a:t>Title: </a:t>
            </a:r>
            <a:r>
              <a:rPr lang="en-US" sz="1800" dirty="0">
                <a:latin typeface="Times New Roman" panose="02020603050405020304" pitchFamily="18" charset="0"/>
              </a:rPr>
              <a:t>"Community Development and Environmental Management using AI Chatbots"</a:t>
            </a:r>
            <a:endParaRPr lang="en-IN" sz="1800" dirty="0">
              <a:latin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Authors: </a:t>
            </a:r>
            <a:r>
              <a:rPr lang="en-IN" sz="1800" dirty="0">
                <a:latin typeface="Times New Roman" panose="02020603050405020304" pitchFamily="18" charset="0"/>
              </a:rPr>
              <a:t>R. Gandhi, S. Patel, A. Prakash, M. Gupta</a:t>
            </a:r>
            <a:r>
              <a:rPr lang="en-US" sz="1800" dirty="0">
                <a:latin typeface="Times New Roman" panose="02020603050405020304" pitchFamily="18" charset="0"/>
              </a:rPr>
              <a:t> </a:t>
            </a:r>
            <a:endParaRPr lang="en-IN" sz="1800" dirty="0">
              <a:latin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Title: "</a:t>
            </a:r>
            <a:r>
              <a:rPr lang="en-US" sz="1800" dirty="0">
                <a:latin typeface="Times New Roman" panose="02020603050405020304" pitchFamily="18" charset="0"/>
              </a:rPr>
              <a:t>Social Presence and Trust in Human-Chatbot Interaction</a:t>
            </a:r>
            <a:r>
              <a:rPr lang="en-US" sz="180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Authors</a:t>
            </a:r>
            <a:r>
              <a:rPr lang="en-US" sz="1800" dirty="0">
                <a:latin typeface="Times New Roman" panose="02020603050405020304" pitchFamily="18" charset="0"/>
              </a:rPr>
              <a:t>: A. Short, J. Burgoon, H. Nass, L. Liu</a:t>
            </a:r>
            <a:endParaRPr lang="en-IN" sz="1800" dirty="0">
              <a:latin typeface="Times New Roman" panose="02020603050405020304" pitchFamily="18" charset="0"/>
            </a:endParaRPr>
          </a:p>
          <a:p>
            <a:endParaRPr lang="en-IN" dirty="0"/>
          </a:p>
        </p:txBody>
      </p:sp>
    </p:spTree>
    <p:extLst>
      <p:ext uri="{BB962C8B-B14F-4D97-AF65-F5344CB8AC3E}">
        <p14:creationId xmlns:p14="http://schemas.microsoft.com/office/powerpoint/2010/main" val="131100605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948</TotalTime>
  <Words>922</Words>
  <Application>Microsoft Office PowerPoint</Application>
  <PresentationFormat>Widescreen</PresentationFormat>
  <Paragraphs>77</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Garamond</vt:lpstr>
      <vt:lpstr>Inter</vt:lpstr>
      <vt:lpstr>Symbol</vt:lpstr>
      <vt:lpstr>Times New Roman</vt:lpstr>
      <vt:lpstr>Organic</vt:lpstr>
      <vt:lpstr>KIET GROUP OF INSTITUTIONS GHAZIABAD, UTTAR PRADESH (Affiliated to Dr A. P. J. Abdul Kalam Technical University, Lucknow) Department of Computer Science Session 2024-25</vt:lpstr>
      <vt:lpstr>Problem Statement</vt:lpstr>
      <vt:lpstr>Project Goals and Objectives</vt:lpstr>
      <vt:lpstr>PowerPoint Presentation</vt:lpstr>
      <vt:lpstr>Technology Used </vt:lpstr>
      <vt:lpstr>Workflow Diagram</vt:lpstr>
      <vt:lpstr>Methodology</vt:lpstr>
      <vt:lpstr>Expected Outcomes </vt:lpstr>
      <vt:lpstr>Literature Survey </vt:lpstr>
      <vt:lpstr>Research Paper Status</vt:lpstr>
      <vt:lpstr>Project Status</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 Project Presentation (Title)</dc:title>
  <dc:creator>NEHA SHUKLA</dc:creator>
  <cp:lastModifiedBy>YASH VARDHAN SINGH</cp:lastModifiedBy>
  <cp:revision>21</cp:revision>
  <dcterms:created xsi:type="dcterms:W3CDTF">2023-09-23T09:10:50Z</dcterms:created>
  <dcterms:modified xsi:type="dcterms:W3CDTF">2025-05-25T17:14:49Z</dcterms:modified>
</cp:coreProperties>
</file>